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handoutMasterIdLst>
    <p:handoutMasterId r:id="rId20"/>
  </p:handoutMasterIdLst>
  <p:sldIdLst>
    <p:sldId id="277" r:id="rId3"/>
    <p:sldId id="279" r:id="rId4"/>
    <p:sldId id="280" r:id="rId5"/>
    <p:sldId id="284" r:id="rId6"/>
    <p:sldId id="291" r:id="rId7"/>
    <p:sldId id="281" r:id="rId9"/>
    <p:sldId id="286" r:id="rId10"/>
    <p:sldId id="287" r:id="rId11"/>
    <p:sldId id="288" r:id="rId12"/>
    <p:sldId id="289" r:id="rId13"/>
    <p:sldId id="282" r:id="rId14"/>
    <p:sldId id="302" r:id="rId15"/>
    <p:sldId id="283" r:id="rId16"/>
    <p:sldId id="294" r:id="rId17"/>
    <p:sldId id="298" r:id="rId18"/>
    <p:sldId id="303" r:id="rId19"/>
  </p:sldIdLst>
  <p:sldSz cx="12192000" cy="6858000"/>
  <p:notesSz cx="6858000" cy="9144000"/>
  <p:embeddedFontLst>
    <p:embeddedFont>
      <p:font typeface="Calibri" panose="020F0502020204030204" pitchFamily="34" charset="0"/>
      <p:regular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3" autoAdjust="0"/>
    <p:restoredTop sz="94660"/>
  </p:normalViewPr>
  <p:slideViewPr>
    <p:cSldViewPr snapToGrid="0">
      <p:cViewPr varScale="1">
        <p:scale>
          <a:sx n="113" d="100"/>
          <a:sy n="113" d="100"/>
        </p:scale>
        <p:origin x="588" y="102"/>
      </p:cViewPr>
      <p:guideLst>
        <p:guide orient="horz" pos="2104"/>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6" d="100"/>
          <a:sy n="86" d="100"/>
        </p:scale>
        <p:origin x="293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94977-1E5E-40D2-966E-DB83D4C2293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3989A-247B-43F0-B28F-8EEE455D828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4DAC7-054C-44A9-AD8F-A5F3FA2B5A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58816-52B9-4F42-A3C3-56A182EE76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endParaRPr lang="en-US" altLang="zh-CN" dirty="0" smtClean="0"/>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lvl="0">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lvl="0">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lvl="0">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5"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p:cNvPicPr>
            <a:picLocks noChangeAspect="1"/>
          </p:cNvPicPr>
          <p:nvPr/>
        </p:nvPicPr>
        <p:blipFill rotWithShape="1">
          <a:blip r:embed="rId1" cstate="print">
            <a:extLst>
              <a:ext uri="{28A0092B-C50C-407E-A947-70E740481C1C}">
                <a14:useLocalDpi xmlns:a14="http://schemas.microsoft.com/office/drawing/2010/main" val="0"/>
              </a:ext>
            </a:extLst>
          </a:blip>
          <a:srcRect l="29533" t="25573" r="33939" b="45076"/>
          <a:stretch>
            <a:fillRect/>
          </a:stretch>
        </p:blipFill>
        <p:spPr>
          <a:xfrm>
            <a:off x="0" y="0"/>
            <a:ext cx="12193200" cy="6858000"/>
          </a:xfrm>
          <a:prstGeom prst="rect">
            <a:avLst/>
          </a:prstGeom>
        </p:spPr>
      </p:pic>
      <p:sp>
        <p:nvSpPr>
          <p:cNvPr id="22" name="形状"/>
          <p:cNvSpPr/>
          <p:nvPr/>
        </p:nvSpPr>
        <p:spPr>
          <a:xfrm>
            <a:off x="3531256" y="676800"/>
            <a:ext cx="5129489" cy="5129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形状"/>
          <p:cNvSpPr/>
          <p:nvPr/>
        </p:nvSpPr>
        <p:spPr>
          <a:xfrm>
            <a:off x="3756000" y="901544"/>
            <a:ext cx="4680000" cy="4680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p:cNvSpPr/>
          <p:nvPr/>
        </p:nvSpPr>
        <p:spPr>
          <a:xfrm>
            <a:off x="4923824" y="3477724"/>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p:cNvGrpSpPr/>
          <p:nvPr/>
        </p:nvGrpSpPr>
        <p:grpSpPr>
          <a:xfrm>
            <a:off x="7471173" y="4208240"/>
            <a:ext cx="185992" cy="369332"/>
            <a:chOff x="7352036" y="5297226"/>
            <a:chExt cx="185992" cy="369332"/>
          </a:xfrm>
          <a:solidFill>
            <a:schemeClr val="bg1"/>
          </a:solidFill>
        </p:grpSpPr>
        <p:sp>
          <p:nvSpPr>
            <p:cNvPr id="17"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p:cNvGrpSpPr/>
          <p:nvPr/>
        </p:nvGrpSpPr>
        <p:grpSpPr>
          <a:xfrm flipH="1">
            <a:off x="4526066" y="4208240"/>
            <a:ext cx="185992" cy="369332"/>
            <a:chOff x="7352036" y="5297226"/>
            <a:chExt cx="185992" cy="369332"/>
          </a:xfrm>
          <a:solidFill>
            <a:schemeClr val="bg1"/>
          </a:solidFill>
        </p:grpSpPr>
        <p:sp>
          <p:nvSpPr>
            <p:cNvPr id="20"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
          <p:cNvSpPr/>
          <p:nvPr/>
        </p:nvSpPr>
        <p:spPr>
          <a:xfrm>
            <a:off x="4923582" y="4208240"/>
            <a:ext cx="2344837" cy="368300"/>
          </a:xfrm>
          <a:prstGeom prst="rect">
            <a:avLst/>
          </a:prstGeom>
          <a:solidFill>
            <a:schemeClr val="bg1"/>
          </a:solidFill>
        </p:spPr>
        <p:txBody>
          <a:bodyPr wrap="square">
            <a:spAutoFit/>
          </a:bodyPr>
          <a:lstStyle/>
          <a:p>
            <a:pPr algn="ctr"/>
            <a:endParaRPr lang="en-US" altLang="zh-CN" b="1" spc="200" dirty="0">
              <a:solidFill>
                <a:schemeClr val="accent1"/>
              </a:solidFill>
            </a:endParaRPr>
          </a:p>
        </p:txBody>
      </p:sp>
      <p:sp>
        <p:nvSpPr>
          <p:cNvPr id="33" name="标题"/>
          <p:cNvSpPr/>
          <p:nvPr/>
        </p:nvSpPr>
        <p:spPr>
          <a:xfrm>
            <a:off x="3259456" y="2262176"/>
            <a:ext cx="5674360" cy="1014730"/>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txBody>
          <a:bodyPr wrap="none" lIns="91440" tIns="45720" rIns="91440" bIns="45720" anchor="ctr" anchorCtr="1">
            <a:spAutoFit/>
          </a:bodyPr>
          <a:lstStyle/>
          <a:p>
            <a:pPr algn="ctr"/>
            <a:r>
              <a:rPr lang="en-US" altLang="zh-CN" sz="6000" b="1" cap="none" spc="300" dirty="0" smtClean="0">
                <a:ln w="0"/>
                <a:solidFill>
                  <a:schemeClr val="bg1"/>
                </a:solidFill>
                <a:latin typeface="+mj-ea"/>
                <a:ea typeface="+mj-ea"/>
              </a:rPr>
              <a:t>Security Slide</a:t>
            </a:r>
            <a:endParaRPr lang="en-US" altLang="zh-CN" sz="6000" b="1" cap="none" spc="300" dirty="0" smtClean="0">
              <a:ln w="0"/>
              <a:solidFill>
                <a:schemeClr val="bg1"/>
              </a:solidFill>
              <a:latin typeface="+mj-ea"/>
              <a:ea typeface="+mj-ea"/>
            </a:endParaRPr>
          </a:p>
        </p:txBody>
      </p:sp>
      <p:pic>
        <p:nvPicPr>
          <p:cNvPr id="27" name="背景音乐">
            <a:hlinkClick r:id="" action="ppaction://media"/>
          </p:cNvPr>
          <p:cNvPicPr>
            <a:picLocks noChangeAspect="1"/>
          </p:cNvPicPr>
          <p:nvPr>
            <a:audioFile r:link="rId2"/>
            <p:extLst>
              <p:ext uri="{DAA4B4D4-6D71-4841-9C94-3DE7FCFB9230}">
                <p14:media xmlns:p14="http://schemas.microsoft.com/office/powerpoint/2010/main" r:embed="rId3">
                  <p14:trim end="2286.000000"/>
                  <p14:fade in="1000.000000" out="500.000000"/>
                </p14:media>
              </p:ext>
            </p:extLst>
          </p:nvPr>
        </p:nvPicPr>
        <p:blipFill>
          <a:blip r:embed="rId4"/>
          <a:stretch>
            <a:fillRect/>
          </a:stretch>
        </p:blipFill>
        <p:spPr>
          <a:xfrm>
            <a:off x="-686925" y="0"/>
            <a:ext cx="676801" cy="67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16" presetClass="entr" presetSubtype="37"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outVertical)">
                                      <p:cBhvr>
                                        <p:cTn id="10" dur="500"/>
                                        <p:tgtEl>
                                          <p:spTgt spid="22"/>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arn(outVertical)">
                                      <p:cBhvr>
                                        <p:cTn id="18" dur="500"/>
                                        <p:tgtEl>
                                          <p:spTgt spid="3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outVertical)">
                                      <p:cBhvr>
                                        <p:cTn id="26" dur="500"/>
                                        <p:tgtEl>
                                          <p:spTgt spid="23"/>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2"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righ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34" repeatCount="indefinite" fill="remove" display="0">
                  <p:stCondLst>
                    <p:cond delay="indefinite"/>
                  </p:stCondLst>
                  <p:endCondLst>
                    <p:cond evt="onStopAudio" delay="0">
                      <p:tgtEl>
                        <p:sldTgt/>
                      </p:tgtEl>
                    </p:cond>
                  </p:endCondLst>
                </p:cTn>
                <p:tgtEl>
                  <p:spTgt spid="27"/>
                </p:tgtEl>
              </p:cMediaNode>
            </p:audio>
          </p:childTnLst>
        </p:cTn>
      </p:par>
    </p:tnLst>
    <p:bldLst>
      <p:bldP spid="22" grpId="0" animBg="1"/>
      <p:bldP spid="13" grpId="0" animBg="1"/>
      <p:bldP spid="15" grpId="0" bldLvl="0" animBg="1"/>
      <p:bldP spid="23" grpId="0" bldLvl="0" animBg="1"/>
      <p:bldP spid="3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0"/>
          <p:cNvSpPr txBox="1"/>
          <p:nvPr/>
        </p:nvSpPr>
        <p:spPr>
          <a:xfrm>
            <a:off x="715010" y="1536700"/>
            <a:ext cx="10761345" cy="3784600"/>
          </a:xfrm>
          <a:prstGeom prst="rect">
            <a:avLst/>
          </a:prstGeom>
          <a:noFill/>
        </p:spPr>
        <p:txBody>
          <a:bodyPr wrap="square" rtlCol="0" anchor="t">
            <a:spAutoFit/>
          </a:bodyPr>
          <a:p>
            <a:pPr algn="dist">
              <a:lnSpc>
                <a:spcPct val="200000"/>
              </a:lnSpc>
            </a:pPr>
            <a:r>
              <a:rPr lang="en-US" sz="2400"/>
              <a:t>While real companies might communicate with you by email, legitimate companies won’t email or text with a link to update your payment information. Phishing emails can often have real consequences for people who give scammers their information, including identity theft. And they might harm the reputation of the companies they’re spoofing.</a:t>
            </a:r>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
          <p:cNvSpPr>
            <a:spLocks noGrp="1"/>
          </p:cNvSpPr>
          <p:nvPr>
            <p:ph type="body" sz="quarter" idx="13"/>
          </p:nvPr>
        </p:nvSpPr>
        <p:spPr/>
        <p:txBody>
          <a:bodyPr/>
          <a:lstStyle/>
          <a:p>
            <a:r>
              <a:rPr lang="en-US" altLang="zh-CN" smtClean="0"/>
              <a:t>PART THREE</a:t>
            </a:r>
            <a:endParaRPr lang="en-US" altLang="zh-CN" dirty="0"/>
          </a:p>
        </p:txBody>
      </p:sp>
      <p:sp>
        <p:nvSpPr>
          <p:cNvPr id="3" name="标题"/>
          <p:cNvSpPr>
            <a:spLocks noGrp="1"/>
          </p:cNvSpPr>
          <p:nvPr>
            <p:ph type="body" sz="quarter" idx="11"/>
          </p:nvPr>
        </p:nvSpPr>
        <p:spPr>
          <a:xfrm>
            <a:off x="5108360" y="2226848"/>
            <a:ext cx="7083640" cy="860425"/>
          </a:xfrm>
        </p:spPr>
        <p:txBody>
          <a:bodyPr/>
          <a:lstStyle/>
          <a:p>
            <a:r>
              <a:rPr lang="en-US" altLang="zh-CN" smtClean="0"/>
              <a:t>Protect Yourself</a:t>
            </a:r>
            <a:endParaRPr lang="en-US" altLang="zh-CN" smtClean="0"/>
          </a:p>
        </p:txBody>
      </p:sp>
      <p:sp>
        <p:nvSpPr>
          <p:cNvPr id="123" name="数字"/>
          <p:cNvSpPr>
            <a:spLocks noGrp="1"/>
          </p:cNvSpPr>
          <p:nvPr>
            <p:ph type="body" sz="quarter" idx="10"/>
          </p:nvPr>
        </p:nvSpPr>
        <p:spPr/>
        <p:txBody>
          <a:bodyPr/>
          <a:lstStyle/>
          <a:p>
            <a:r>
              <a:rPr lang="en-US" altLang="zh-CN" smtClean="0"/>
              <a:t>03</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descr="/Users/princesbalauro/Downloads/best-practices-phishing-protection.jpgbest-practices-phishing-protection"/>
          <p:cNvPicPr>
            <a:picLocks noChangeAspect="1"/>
          </p:cNvPicPr>
          <p:nvPr/>
        </p:nvPicPr>
        <p:blipFill rotWithShape="1">
          <a:blip r:embed="rId1">
            <a:alphaModFix amt="40000"/>
          </a:blip>
          <a:srcRect/>
          <a:stretch>
            <a:fillRect/>
          </a:stretch>
        </p:blipFill>
        <p:spPr>
          <a:xfrm>
            <a:off x="0" y="0"/>
            <a:ext cx="12341860" cy="6858000"/>
          </a:xfrm>
          <a:prstGeom prst="rect">
            <a:avLst/>
          </a:prstGeom>
          <a:noFill/>
          <a:ln>
            <a:noFill/>
          </a:ln>
        </p:spPr>
      </p:pic>
      <p:pic>
        <p:nvPicPr>
          <p:cNvPr id="9" name="图片" descr="/Users/princesbalauro/Downloads/best-practices-phishing-protection.jpgbest-practices-phishing-protection"/>
          <p:cNvPicPr>
            <a:picLocks noChangeAspect="1"/>
          </p:cNvPicPr>
          <p:nvPr/>
        </p:nvPicPr>
        <p:blipFill rotWithShape="1">
          <a:blip r:embed="rId1"/>
          <a:srcRect/>
          <a:stretch>
            <a:fillRect/>
          </a:stretch>
        </p:blipFill>
        <p:spPr>
          <a:xfrm>
            <a:off x="1189569" y="1707546"/>
            <a:ext cx="5387340" cy="3576183"/>
          </a:xfrm>
          <a:prstGeom prst="rect">
            <a:avLst/>
          </a:prstGeom>
          <a:ln w="38100">
            <a:solidFill>
              <a:schemeClr val="bg1"/>
            </a:solid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fontAlgn="base">
              <a:lnSpc>
                <a:spcPct val="150000"/>
              </a:lnSpc>
              <a:spcBef>
                <a:spcPct val="0"/>
              </a:spcBef>
              <a:spcAft>
                <a:spcPct val="0"/>
              </a:spcAft>
              <a:defRPr/>
            </a:pPr>
            <a:endParaRPr lang="en-US" sz="1705" dirty="0">
              <a:solidFill>
                <a:prstClr val="white"/>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9" name="文本"/>
          <p:cNvSpPr/>
          <p:nvPr/>
        </p:nvSpPr>
        <p:spPr>
          <a:xfrm>
            <a:off x="7924595" y="1533335"/>
            <a:ext cx="3589867" cy="4892675"/>
          </a:xfrm>
          <a:prstGeom prst="rect">
            <a:avLst/>
          </a:prstGeom>
          <a:noFill/>
        </p:spPr>
        <p:txBody>
          <a:bodyPr wrap="square" lIns="180000" rIns="90000" rtlCol="0" anchor="ctr">
            <a:spAutoFit/>
          </a:bodyPr>
          <a:lstStyle/>
          <a:p>
            <a:pPr algn="l">
              <a:lnSpc>
                <a:spcPct val="150000"/>
              </a:lnSpc>
              <a:buClrTx/>
              <a:buSzTx/>
              <a:buFontTx/>
            </a:pPr>
            <a:r>
              <a:rPr lang="zh-CN" altLang="en-US" sz="1600" spc="150" dirty="0" smtClean="0">
                <a:solidFill>
                  <a:schemeClr val="bg1"/>
                </a:solidFill>
                <a:latin typeface="+mn-ea"/>
                <a:sym typeface="+mn-ea"/>
              </a:rPr>
              <a:t>1. Protect your computer by using security software.</a:t>
            </a:r>
            <a:endParaRPr lang="zh-CN" altLang="en-US" sz="1600" spc="150" dirty="0" smtClean="0">
              <a:solidFill>
                <a:schemeClr val="bg1"/>
              </a:solidFill>
              <a:latin typeface="+mn-ea"/>
              <a:sym typeface="+mn-ea"/>
            </a:endParaRPr>
          </a:p>
          <a:p>
            <a:pPr algn="l">
              <a:lnSpc>
                <a:spcPct val="150000"/>
              </a:lnSpc>
              <a:buClrTx/>
              <a:buSzTx/>
              <a:buFontTx/>
            </a:pPr>
            <a:endParaRPr lang="zh-CN" altLang="en-US" sz="1600" spc="150" dirty="0" smtClean="0">
              <a:solidFill>
                <a:schemeClr val="bg1"/>
              </a:solidFill>
              <a:latin typeface="+mn-ea"/>
              <a:sym typeface="+mn-ea"/>
            </a:endParaRPr>
          </a:p>
          <a:p>
            <a:pPr algn="l">
              <a:lnSpc>
                <a:spcPct val="150000"/>
              </a:lnSpc>
              <a:buClrTx/>
              <a:buSzTx/>
              <a:buFontTx/>
            </a:pPr>
            <a:r>
              <a:rPr lang="zh-CN" altLang="en-US" sz="1600" spc="150" dirty="0" smtClean="0">
                <a:solidFill>
                  <a:schemeClr val="bg1"/>
                </a:solidFill>
                <a:latin typeface="+mn-ea"/>
                <a:sym typeface="+mn-ea"/>
              </a:rPr>
              <a:t>2. Protect your cell phone by setting software to update automatically. </a:t>
            </a:r>
            <a:endParaRPr lang="zh-CN" altLang="en-US" sz="1600" spc="150" dirty="0" smtClean="0">
              <a:solidFill>
                <a:schemeClr val="bg1"/>
              </a:solidFill>
              <a:latin typeface="+mn-ea"/>
              <a:sym typeface="+mn-ea"/>
            </a:endParaRPr>
          </a:p>
          <a:p>
            <a:pPr algn="l">
              <a:lnSpc>
                <a:spcPct val="150000"/>
              </a:lnSpc>
              <a:buClrTx/>
              <a:buSzTx/>
              <a:buFontTx/>
            </a:pPr>
            <a:endParaRPr lang="zh-CN" altLang="en-US" sz="1600" spc="150" dirty="0" smtClean="0">
              <a:solidFill>
                <a:schemeClr val="bg1"/>
              </a:solidFill>
              <a:latin typeface="+mn-ea"/>
              <a:sym typeface="+mn-ea"/>
            </a:endParaRPr>
          </a:p>
          <a:p>
            <a:pPr algn="l">
              <a:lnSpc>
                <a:spcPct val="150000"/>
              </a:lnSpc>
              <a:buClrTx/>
              <a:buSzTx/>
              <a:buFontTx/>
            </a:pPr>
            <a:r>
              <a:rPr lang="zh-CN" altLang="en-US" sz="1600" spc="150" dirty="0" smtClean="0">
                <a:solidFill>
                  <a:schemeClr val="bg1"/>
                </a:solidFill>
                <a:latin typeface="+mn-ea"/>
                <a:sym typeface="+mn-ea"/>
              </a:rPr>
              <a:t>3. Protect your accounts by using multi-factor authentication. </a:t>
            </a:r>
            <a:endParaRPr lang="zh-CN" altLang="en-US" sz="1600" spc="150" dirty="0" smtClean="0">
              <a:solidFill>
                <a:schemeClr val="bg1"/>
              </a:solidFill>
              <a:latin typeface="+mn-ea"/>
              <a:sym typeface="+mn-ea"/>
            </a:endParaRPr>
          </a:p>
          <a:p>
            <a:pPr algn="l">
              <a:lnSpc>
                <a:spcPct val="150000"/>
              </a:lnSpc>
              <a:buClrTx/>
              <a:buSzTx/>
              <a:buFontTx/>
            </a:pPr>
            <a:endParaRPr lang="zh-CN" altLang="en-US" sz="1600" spc="150" dirty="0" smtClean="0">
              <a:solidFill>
                <a:schemeClr val="bg1"/>
              </a:solidFill>
              <a:latin typeface="+mn-ea"/>
              <a:sym typeface="+mn-ea"/>
            </a:endParaRPr>
          </a:p>
          <a:p>
            <a:pPr algn="l">
              <a:lnSpc>
                <a:spcPct val="150000"/>
              </a:lnSpc>
              <a:buClrTx/>
              <a:buSzTx/>
              <a:buFontTx/>
            </a:pPr>
            <a:r>
              <a:rPr lang="zh-CN" altLang="en-US" sz="1600" spc="150" dirty="0" smtClean="0">
                <a:solidFill>
                  <a:schemeClr val="bg1"/>
                </a:solidFill>
                <a:latin typeface="+mn-ea"/>
                <a:sym typeface="+mn-ea"/>
              </a:rPr>
              <a:t>4. Protect your data by backing it up.</a:t>
            </a:r>
            <a:endParaRPr lang="zh-CN" altLang="en-US" sz="1600" spc="150" dirty="0" smtClean="0">
              <a:solidFill>
                <a:schemeClr val="bg1"/>
              </a:solidFill>
              <a:latin typeface="+mn-ea"/>
              <a:sym typeface="+mn-ea"/>
            </a:endParaRPr>
          </a:p>
        </p:txBody>
      </p:sp>
      <p:cxnSp>
        <p:nvCxnSpPr>
          <p:cNvPr id="22" name="直接连接符"/>
          <p:cNvCxnSpPr/>
          <p:nvPr/>
        </p:nvCxnSpPr>
        <p:spPr>
          <a:xfrm>
            <a:off x="8086787" y="1480048"/>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915546" y="623017"/>
            <a:ext cx="3630295" cy="645160"/>
          </a:xfrm>
          <a:prstGeom prst="rect">
            <a:avLst/>
          </a:prstGeom>
        </p:spPr>
        <p:txBody>
          <a:bodyPr wrap="none">
            <a:spAutoFit/>
          </a:bodyPr>
          <a:lstStyle/>
          <a:p>
            <a:pPr algn="ctr"/>
            <a:r>
              <a:rPr lang="en-US" altLang="zh-CN" b="1">
                <a:solidFill>
                  <a:schemeClr val="bg1"/>
                </a:solidFill>
                <a:sym typeface="+mn-ea"/>
              </a:rPr>
              <a:t>Four Ways To Protect Yourself </a:t>
            </a:r>
            <a:endParaRPr lang="en-US" altLang="zh-CN" b="1">
              <a:solidFill>
                <a:schemeClr val="bg1"/>
              </a:solidFill>
              <a:sym typeface="+mn-ea"/>
            </a:endParaRPr>
          </a:p>
          <a:p>
            <a:pPr algn="ctr"/>
            <a:r>
              <a:rPr lang="en-US" altLang="zh-CN" b="1">
                <a:solidFill>
                  <a:schemeClr val="bg1"/>
                </a:solidFill>
                <a:sym typeface="+mn-ea"/>
              </a:rPr>
              <a:t>From Phishing</a:t>
            </a:r>
            <a:endParaRPr lang="en-US" altLang="zh-CN" b="1">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37"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outVertical)">
                                      <p:cBhvr>
                                        <p:cTn id="17" dur="500"/>
                                        <p:tgtEl>
                                          <p:spTgt spid="18"/>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par>
                          <p:cTn id="22" fill="hold">
                            <p:stCondLst>
                              <p:cond delay="2500"/>
                            </p:stCondLst>
                            <p:childTnLst>
                              <p:par>
                                <p:cTn id="23" presetID="16" presetClass="entr" presetSubtype="37"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outVertical)">
                                      <p:cBhvr>
                                        <p:cTn id="25" dur="500"/>
                                        <p:tgtEl>
                                          <p:spTgt spid="23"/>
                                        </p:tgtEl>
                                      </p:cBhvr>
                                    </p:animEffect>
                                  </p:childTnLst>
                                </p:cTn>
                              </p:par>
                            </p:childTnLst>
                          </p:cTn>
                        </p:par>
                        <p:par>
                          <p:cTn id="26" fill="hold">
                            <p:stCondLst>
                              <p:cond delay="3000"/>
                            </p:stCondLst>
                            <p:childTnLst>
                              <p:par>
                                <p:cTn id="27" presetID="16" presetClass="entr" presetSubtype="37"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outVertical)">
                                      <p:cBhvr>
                                        <p:cTn id="29" dur="500"/>
                                        <p:tgtEl>
                                          <p:spTgt spid="22"/>
                                        </p:tgtEl>
                                      </p:cBhvr>
                                    </p:animEffect>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anim calcmode="lin" valueType="num">
                                      <p:cBhvr>
                                        <p:cTn id="34" dur="500" fill="hold"/>
                                        <p:tgtEl>
                                          <p:spTgt spid="19"/>
                                        </p:tgtEl>
                                        <p:attrNameLst>
                                          <p:attrName>ppt_x</p:attrName>
                                        </p:attrNameLst>
                                      </p:cBhvr>
                                      <p:tavLst>
                                        <p:tav tm="0">
                                          <p:val>
                                            <p:strVal val="#ppt_x"/>
                                          </p:val>
                                        </p:tav>
                                        <p:tav tm="100000">
                                          <p:val>
                                            <p:strVal val="#ppt_x"/>
                                          </p:val>
                                        </p:tav>
                                      </p:tavLst>
                                    </p:anim>
                                    <p:anim calcmode="lin" valueType="num">
                                      <p:cBhvr>
                                        <p:cTn id="35"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
          <p:cNvSpPr>
            <a:spLocks noGrp="1"/>
          </p:cNvSpPr>
          <p:nvPr>
            <p:ph type="body" sz="quarter" idx="13"/>
          </p:nvPr>
        </p:nvSpPr>
        <p:spPr/>
        <p:txBody>
          <a:bodyPr/>
          <a:lstStyle/>
          <a:p>
            <a:r>
              <a:rPr lang="en-US" altLang="zh-CN" smtClean="0"/>
              <a:t>PART FOUR</a:t>
            </a:r>
            <a:endParaRPr lang="en-US" altLang="zh-CN" dirty="0"/>
          </a:p>
        </p:txBody>
      </p:sp>
      <p:sp>
        <p:nvSpPr>
          <p:cNvPr id="3" name="标题"/>
          <p:cNvSpPr>
            <a:spLocks noGrp="1"/>
          </p:cNvSpPr>
          <p:nvPr>
            <p:ph type="body" sz="quarter" idx="11"/>
          </p:nvPr>
        </p:nvSpPr>
        <p:spPr>
          <a:xfrm>
            <a:off x="5108360" y="1747423"/>
            <a:ext cx="7083640" cy="1630045"/>
          </a:xfrm>
        </p:spPr>
        <p:txBody>
          <a:bodyPr/>
          <a:lstStyle/>
          <a:p>
            <a:pPr algn="l"/>
            <a:r>
              <a:rPr lang="en-US" altLang="zh-CN" spc="250">
                <a:solidFill>
                  <a:schemeClr val="tx1"/>
                </a:solidFill>
                <a:latin typeface="+mn-ea"/>
                <a:sym typeface="+mn-ea"/>
              </a:rPr>
              <a:t>What to do if you suspect Phishing </a:t>
            </a:r>
            <a:endParaRPr lang="en-US" altLang="zh-CN" spc="250" smtClean="0">
              <a:solidFill>
                <a:schemeClr val="tx1"/>
              </a:solidFill>
              <a:latin typeface="+mn-ea"/>
              <a:sym typeface="+mn-ea"/>
            </a:endParaRPr>
          </a:p>
        </p:txBody>
      </p:sp>
      <p:sp>
        <p:nvSpPr>
          <p:cNvPr id="2" name="数字"/>
          <p:cNvSpPr>
            <a:spLocks noGrp="1"/>
          </p:cNvSpPr>
          <p:nvPr>
            <p:ph type="body" sz="quarter" idx="10"/>
          </p:nvPr>
        </p:nvSpPr>
        <p:spPr/>
        <p:txBody>
          <a:bodyPr/>
          <a:lstStyle/>
          <a:p>
            <a:r>
              <a:rPr lang="en-US" altLang="zh-CN" smtClean="0"/>
              <a:t>04</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69240" y="1233805"/>
            <a:ext cx="11499215" cy="5015865"/>
          </a:xfrm>
          <a:prstGeom prst="rect">
            <a:avLst/>
          </a:prstGeom>
          <a:noFill/>
        </p:spPr>
        <p:txBody>
          <a:bodyPr wrap="square" rtlCol="0" anchor="t">
            <a:spAutoFit/>
          </a:bodyPr>
          <a:p>
            <a:pPr marL="171450" indent="-171450">
              <a:buFont typeface="Arial" panose="020B0604020202020204" pitchFamily="34" charset="0"/>
              <a:buChar char="•"/>
            </a:pPr>
            <a:r>
              <a:rPr lang="en-US" sz="2000"/>
              <a:t>Do not reply, even if you recognize the sender as a well-known business or financial institution. If you have an account with this institution, contact them directly and ask them to verify the information included in the email.</a:t>
            </a:r>
            <a:endParaRPr lang="en-US" sz="2000"/>
          </a:p>
          <a:p>
            <a:pPr marL="171450" indent="-171450">
              <a:buFont typeface="Arial" panose="020B0604020202020204" pitchFamily="34" charset="0"/>
              <a:buChar char="•"/>
            </a:pPr>
            <a:endParaRPr lang="en-US" sz="2000"/>
          </a:p>
          <a:p>
            <a:pPr marL="171450" indent="-171450">
              <a:buFont typeface="Arial" panose="020B0604020202020204" pitchFamily="34" charset="0"/>
              <a:buChar char="•"/>
            </a:pPr>
            <a:r>
              <a:rPr lang="en-US" sz="2000"/>
              <a:t>Do not click any links provided in these emails (or cut and paste them into a browser). This may download viruses to your computer, or at best, confirm your email address to phishers.</a:t>
            </a:r>
            <a:endParaRPr lang="en-US" sz="2000"/>
          </a:p>
          <a:p>
            <a:pPr marL="171450" indent="-171450">
              <a:buFont typeface="Arial" panose="020B0604020202020204" pitchFamily="34" charset="0"/>
              <a:buChar char="•"/>
            </a:pPr>
            <a:endParaRPr lang="en-US" sz="2000"/>
          </a:p>
          <a:p>
            <a:pPr marL="171450" indent="-171450">
              <a:buFont typeface="Arial" panose="020B0604020202020204" pitchFamily="34" charset="0"/>
              <a:buChar char="•"/>
            </a:pPr>
            <a:r>
              <a:rPr lang="en-US" sz="2000"/>
              <a:t>Do not open any attachments. If you receive an attachment you are not expecting, confirm with the senders that they did indeed send the message and meant to send an attachment.</a:t>
            </a:r>
            <a:endParaRPr lang="en-US" sz="2000"/>
          </a:p>
          <a:p>
            <a:pPr marL="171450" indent="-171450">
              <a:buFont typeface="Arial" panose="020B0604020202020204" pitchFamily="34" charset="0"/>
              <a:buChar char="•"/>
            </a:pPr>
            <a:endParaRPr lang="en-US" sz="2000"/>
          </a:p>
          <a:p>
            <a:pPr marL="171450" indent="-171450">
              <a:buFont typeface="Arial" panose="020B0604020202020204" pitchFamily="34" charset="0"/>
              <a:buChar char="•"/>
            </a:pPr>
            <a:r>
              <a:rPr lang="en-US" sz="2000"/>
              <a:t>Do not enter your personal information or passwords on an untrusted Web site or form referenced in this email. </a:t>
            </a:r>
            <a:endParaRPr lang="en-US" sz="2000"/>
          </a:p>
          <a:p>
            <a:pPr marL="171450" indent="-171450">
              <a:buFont typeface="Arial" panose="020B0604020202020204" pitchFamily="34" charset="0"/>
              <a:buChar char="•"/>
            </a:pPr>
            <a:endParaRPr lang="en-US" sz="2000"/>
          </a:p>
          <a:p>
            <a:pPr marL="171450" indent="-171450">
              <a:buFont typeface="Arial" panose="020B0604020202020204" pitchFamily="34" charset="0"/>
              <a:buChar char="•"/>
            </a:pPr>
            <a:r>
              <a:rPr lang="en-US" sz="2000"/>
              <a:t>Report any suspicious messages that claim to be from UMass Amherst or contain a suspicious attachment or link to itprotect@umass.edu.</a:t>
            </a:r>
            <a:endParaRPr lang="en-US" sz="2000"/>
          </a:p>
          <a:p>
            <a:pPr marL="171450" indent="-171450">
              <a:buFont typeface="Arial" panose="020B0604020202020204" pitchFamily="34" charset="0"/>
              <a:buChar char="•"/>
            </a:pPr>
            <a:r>
              <a:rPr lang="en-US" sz="2000"/>
              <a:t>Delete the message.</a:t>
            </a:r>
            <a:endParaRPr lang="en-US" sz="2000"/>
          </a:p>
        </p:txBody>
      </p:sp>
      <p:sp>
        <p:nvSpPr>
          <p:cNvPr id="20" name="Text Box 19"/>
          <p:cNvSpPr txBox="1"/>
          <p:nvPr/>
        </p:nvSpPr>
        <p:spPr>
          <a:xfrm>
            <a:off x="3623310" y="646430"/>
            <a:ext cx="4945380" cy="460375"/>
          </a:xfrm>
          <a:prstGeom prst="rect">
            <a:avLst/>
          </a:prstGeom>
          <a:noFill/>
        </p:spPr>
        <p:txBody>
          <a:bodyPr wrap="none" rtlCol="0" anchor="t">
            <a:spAutoFit/>
          </a:bodyPr>
          <a:p>
            <a:r>
              <a:rPr lang="en-US" sz="2400" b="1">
                <a:sym typeface="+mn-ea"/>
              </a:rPr>
              <a:t>If you receive a suspicious email</a:t>
            </a:r>
            <a:endParaRPr lang="en-US" sz="2400"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99720" y="1040130"/>
            <a:ext cx="11355705" cy="5631180"/>
          </a:xfrm>
          <a:prstGeom prst="rect">
            <a:avLst/>
          </a:prstGeom>
          <a:noFill/>
        </p:spPr>
        <p:txBody>
          <a:bodyPr wrap="square" rtlCol="0" anchor="t">
            <a:spAutoFit/>
          </a:bodyPr>
          <a:p>
            <a:pPr marL="171450" indent="-171450">
              <a:buFont typeface="Arial" panose="020B0604020202020204" pitchFamily="34" charset="0"/>
              <a:buChar char="•"/>
            </a:pPr>
            <a:r>
              <a:rPr lang="en-US"/>
              <a:t>Contact your financial institution. Report the content of your email and your actions to the security or fraud department.</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File a police report. Contact the Police Department at or your local police department.</a:t>
            </a:r>
            <a:endParaRPr lang="en-US"/>
          </a:p>
          <a:p>
            <a:pPr indent="0">
              <a:buFont typeface="Arial" panose="020B0604020202020204" pitchFamily="34" charset="0"/>
              <a:buNone/>
            </a:pPr>
            <a:r>
              <a:rPr lang="en-US"/>
              <a:t>	If you have already provided your IT Account information in response to a phishing email, 	your account may be disabled (all accounts that display signs of suspicious activity will be 	frozen). It is critical that you:</a:t>
            </a:r>
            <a:endParaRPr lang="en-US"/>
          </a:p>
          <a:p>
            <a:pPr indent="0">
              <a:buFont typeface="Arial" panose="020B0604020202020204" pitchFamily="34" charset="0"/>
              <a:buNone/>
            </a:pPr>
            <a:endParaRPr lang="en-US"/>
          </a:p>
          <a:p>
            <a:pPr marL="171450" indent="-171450">
              <a:buFont typeface="Arial" panose="020B0604020202020204" pitchFamily="34" charset="0"/>
              <a:buChar char="•"/>
            </a:pPr>
            <a:r>
              <a:rPr lang="en-US"/>
              <a:t>Contact the IT Help Center to report the incident and get your IT Account re-instated (if applicable).</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Change your IT Account password immediately in SPIRE. If your IT Account has been disabled, you will create a new password when you re-activate your account.</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Change the passwords to all online accounts that may have been compromised.</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Report the message to the Federal Trade Commission at spam@uce.gov or through their online form and to any organization impersonated in the email. You can also report the message to the Anti-Phishing Working Group at reportphishing@antiphishing.org, a group of Internet Service Providers, security vendors, financial institutions, and law enforcement agencies dedicated to fighting phishing.</a:t>
            </a:r>
            <a:endParaRPr lang="en-US"/>
          </a:p>
        </p:txBody>
      </p:sp>
      <p:sp>
        <p:nvSpPr>
          <p:cNvPr id="4" name="Text Box 3"/>
          <p:cNvSpPr txBox="1"/>
          <p:nvPr/>
        </p:nvSpPr>
        <p:spPr>
          <a:xfrm>
            <a:off x="3062605" y="579755"/>
            <a:ext cx="5829300" cy="460375"/>
          </a:xfrm>
          <a:prstGeom prst="rect">
            <a:avLst/>
          </a:prstGeom>
          <a:noFill/>
        </p:spPr>
        <p:txBody>
          <a:bodyPr wrap="none" rtlCol="0" anchor="t">
            <a:spAutoFit/>
          </a:bodyPr>
          <a:p>
            <a:pPr indent="0">
              <a:buNone/>
            </a:pPr>
            <a:r>
              <a:rPr lang="en-US" sz="2400" b="1">
                <a:sym typeface="+mn-ea"/>
              </a:rPr>
              <a:t>If you responded to a suspicious email</a:t>
            </a:r>
            <a:endParaRPr lang="en-US" sz="2400"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p:cNvPicPr>
            <a:picLocks noChangeAspect="1"/>
          </p:cNvPicPr>
          <p:nvPr/>
        </p:nvPicPr>
        <p:blipFill rotWithShape="1">
          <a:blip r:embed="rId1" cstate="print">
            <a:extLst>
              <a:ext uri="{28A0092B-C50C-407E-A947-70E740481C1C}">
                <a14:useLocalDpi xmlns:a14="http://schemas.microsoft.com/office/drawing/2010/main" val="0"/>
              </a:ext>
            </a:extLst>
          </a:blip>
          <a:srcRect l="29533" t="25573" r="33939" b="45076"/>
          <a:stretch>
            <a:fillRect/>
          </a:stretch>
        </p:blipFill>
        <p:spPr>
          <a:xfrm>
            <a:off x="0" y="0"/>
            <a:ext cx="12193200" cy="6858000"/>
          </a:xfrm>
          <a:prstGeom prst="rect">
            <a:avLst/>
          </a:prstGeom>
        </p:spPr>
      </p:pic>
      <p:sp>
        <p:nvSpPr>
          <p:cNvPr id="22" name="形状"/>
          <p:cNvSpPr/>
          <p:nvPr/>
        </p:nvSpPr>
        <p:spPr>
          <a:xfrm>
            <a:off x="3531256" y="676800"/>
            <a:ext cx="5129489" cy="5129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形状"/>
          <p:cNvSpPr/>
          <p:nvPr/>
        </p:nvSpPr>
        <p:spPr>
          <a:xfrm>
            <a:off x="3756000" y="901544"/>
            <a:ext cx="4680000" cy="4680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p:cNvSpPr/>
          <p:nvPr/>
        </p:nvSpPr>
        <p:spPr>
          <a:xfrm>
            <a:off x="4923824" y="3741884"/>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p:cNvGrpSpPr/>
          <p:nvPr/>
        </p:nvGrpSpPr>
        <p:grpSpPr>
          <a:xfrm>
            <a:off x="7471173" y="4208240"/>
            <a:ext cx="185992" cy="369332"/>
            <a:chOff x="7352036" y="5297226"/>
            <a:chExt cx="185992" cy="369332"/>
          </a:xfrm>
          <a:solidFill>
            <a:schemeClr val="bg1"/>
          </a:solidFill>
        </p:grpSpPr>
        <p:sp>
          <p:nvSpPr>
            <p:cNvPr id="17"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p:cNvGrpSpPr/>
          <p:nvPr/>
        </p:nvGrpSpPr>
        <p:grpSpPr>
          <a:xfrm flipH="1">
            <a:off x="4526066" y="4208240"/>
            <a:ext cx="185992" cy="369332"/>
            <a:chOff x="7352036" y="5297226"/>
            <a:chExt cx="185992" cy="369332"/>
          </a:xfrm>
          <a:solidFill>
            <a:schemeClr val="bg1"/>
          </a:solidFill>
        </p:grpSpPr>
        <p:sp>
          <p:nvSpPr>
            <p:cNvPr id="20"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
          <p:cNvSpPr/>
          <p:nvPr/>
        </p:nvSpPr>
        <p:spPr>
          <a:xfrm>
            <a:off x="4923582" y="4208240"/>
            <a:ext cx="2344837" cy="368300"/>
          </a:xfrm>
          <a:prstGeom prst="rect">
            <a:avLst/>
          </a:prstGeom>
          <a:solidFill>
            <a:schemeClr val="bg1"/>
          </a:solidFill>
        </p:spPr>
        <p:txBody>
          <a:bodyPr wrap="square">
            <a:spAutoFit/>
          </a:bodyPr>
          <a:lstStyle/>
          <a:p>
            <a:pPr algn="ctr"/>
            <a:endParaRPr lang="zh-CN" altLang="en-US" b="1" spc="200" dirty="0">
              <a:solidFill>
                <a:schemeClr val="accent1"/>
              </a:solidFill>
            </a:endParaRPr>
          </a:p>
        </p:txBody>
      </p:sp>
      <p:sp>
        <p:nvSpPr>
          <p:cNvPr id="33" name="标题"/>
          <p:cNvSpPr/>
          <p:nvPr/>
        </p:nvSpPr>
        <p:spPr>
          <a:xfrm>
            <a:off x="4266881" y="2201216"/>
            <a:ext cx="3564255" cy="1445260"/>
          </a:xfrm>
          <a:prstGeom prst="rect">
            <a:avLst/>
          </a:prstGeom>
          <a:noFill/>
        </p:spPr>
        <p:txBody>
          <a:bodyPr wrap="none" lIns="91440" tIns="45720" rIns="91440" bIns="45720" anchor="ctr" anchorCtr="1">
            <a:spAutoFit/>
          </a:bodyPr>
          <a:lstStyle/>
          <a:p>
            <a:pPr algn="ctr"/>
            <a:r>
              <a:rPr lang="en-US" altLang="zh-CN" sz="4400" b="1" spc="300" dirty="0">
                <a:ln w="0"/>
                <a:solidFill>
                  <a:schemeClr val="bg1"/>
                </a:solidFill>
                <a:latin typeface="+mj-ea"/>
                <a:ea typeface="+mj-ea"/>
              </a:rPr>
              <a:t>Thanks for</a:t>
            </a:r>
            <a:endParaRPr lang="en-US" altLang="zh-CN" sz="4400" b="1" spc="300" dirty="0">
              <a:ln w="0"/>
              <a:solidFill>
                <a:schemeClr val="bg1"/>
              </a:solidFill>
              <a:latin typeface="+mj-ea"/>
              <a:ea typeface="+mj-ea"/>
            </a:endParaRPr>
          </a:p>
          <a:p>
            <a:pPr algn="ctr"/>
            <a:r>
              <a:rPr lang="en-US" altLang="zh-CN" sz="4400" b="1" spc="300" dirty="0">
                <a:ln w="0"/>
                <a:solidFill>
                  <a:schemeClr val="bg1"/>
                </a:solidFill>
                <a:latin typeface="+mj-ea"/>
                <a:ea typeface="+mj-ea"/>
              </a:rPr>
              <a:t> listening</a:t>
            </a:r>
            <a:endParaRPr lang="en-US" altLang="zh-CN" sz="4400" b="1" cap="none" spc="300" dirty="0">
              <a:ln w="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outVertical)">
                                      <p:cBhvr>
                                        <p:cTn id="15" dur="500"/>
                                        <p:tgtEl>
                                          <p:spTgt spid="3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outVertical)">
                                      <p:cBhvr>
                                        <p:cTn id="23" dur="500"/>
                                        <p:tgtEl>
                                          <p:spTgt spid="2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2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P spid="15" grpId="0" bldLvl="0" animBg="1"/>
      <p:bldP spid="23" grpId="0" bldLvl="0" animBg="1"/>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mn-ea"/>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mn-ea"/>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b="1" dirty="0">
              <a:solidFill>
                <a:srgbClr val="C71C1C"/>
              </a:solidFill>
              <a:latin typeface="+mn-ea"/>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dirty="0">
              <a:solidFill>
                <a:srgbClr val="C4261D"/>
              </a:solidFill>
              <a:latin typeface="+mn-ea"/>
            </a:endParaRPr>
          </a:p>
        </p:txBody>
      </p:sp>
      <p:grpSp>
        <p:nvGrpSpPr>
          <p:cNvPr id="71" name="组合 2"/>
          <p:cNvGrpSpPr/>
          <p:nvPr/>
        </p:nvGrpSpPr>
        <p:grpSpPr>
          <a:xfrm>
            <a:off x="4515485" y="2336800"/>
            <a:ext cx="5334000" cy="560705"/>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75" name="文字"/>
            <p:cNvSpPr/>
            <p:nvPr/>
          </p:nvSpPr>
          <p:spPr>
            <a:xfrm>
              <a:off x="5505690" y="2661436"/>
              <a:ext cx="3077845" cy="368180"/>
            </a:xfrm>
            <a:prstGeom prst="rect">
              <a:avLst/>
            </a:prstGeom>
          </p:spPr>
          <p:txBody>
            <a:bodyPr wrap="square">
              <a:spAutoFit/>
            </a:bodyPr>
            <a:lstStyle/>
            <a:p>
              <a:pPr algn="l"/>
              <a:r>
                <a:rPr lang="en-US" altLang="zh-CN" b="1" spc="250" dirty="0">
                  <a:solidFill>
                    <a:prstClr val="white"/>
                  </a:solidFill>
                  <a:latin typeface="+mn-ea"/>
                </a:rPr>
                <a:t>Types of Phishing</a:t>
              </a:r>
              <a:endParaRPr lang="en-US" altLang="zh-CN" b="1" spc="250" dirty="0">
                <a:solidFill>
                  <a:prstClr val="white"/>
                </a:solidFill>
                <a:latin typeface="+mn-ea"/>
              </a:endParaRPr>
            </a:p>
          </p:txBody>
        </p:sp>
      </p:grpSp>
      <p:grpSp>
        <p:nvGrpSpPr>
          <p:cNvPr id="77" name="组合 3"/>
          <p:cNvGrpSpPr/>
          <p:nvPr/>
        </p:nvGrpSpPr>
        <p:grpSpPr>
          <a:xfrm>
            <a:off x="4639310" y="3452495"/>
            <a:ext cx="5848985" cy="560705"/>
            <a:chOff x="4623902" y="3542984"/>
            <a:chExt cx="5527916" cy="560522"/>
          </a:xfrm>
        </p:grpSpPr>
        <p:sp>
          <p:nvSpPr>
            <p:cNvPr id="78" name="圆角矩形"/>
            <p:cNvSpPr/>
            <p:nvPr/>
          </p:nvSpPr>
          <p:spPr>
            <a:xfrm>
              <a:off x="4623902" y="3542984"/>
              <a:ext cx="5444496"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81" name="文字"/>
            <p:cNvSpPr/>
            <p:nvPr/>
          </p:nvSpPr>
          <p:spPr>
            <a:xfrm>
              <a:off x="5491708" y="3650898"/>
              <a:ext cx="4660110" cy="368180"/>
            </a:xfrm>
            <a:prstGeom prst="rect">
              <a:avLst/>
            </a:prstGeom>
          </p:spPr>
          <p:txBody>
            <a:bodyPr wrap="square">
              <a:spAutoFit/>
            </a:bodyPr>
            <a:lstStyle/>
            <a:p>
              <a:pPr algn="l"/>
              <a:r>
                <a:rPr lang="en-US" altLang="zh-CN" b="1" spc="250" dirty="0">
                  <a:solidFill>
                    <a:prstClr val="white"/>
                  </a:solidFill>
                  <a:latin typeface="+mn-ea"/>
                </a:rPr>
                <a:t>Protect Yourself from Phishing</a:t>
              </a:r>
              <a:endParaRPr lang="en-US" altLang="zh-CN" b="1" spc="250" dirty="0">
                <a:solidFill>
                  <a:prstClr val="white"/>
                </a:solidFill>
                <a:latin typeface="+mn-ea"/>
              </a:endParaRPr>
            </a:p>
          </p:txBody>
        </p:sp>
      </p:grpSp>
      <p:sp>
        <p:nvSpPr>
          <p:cNvPr id="88" name="圆"/>
          <p:cNvSpPr/>
          <p:nvPr/>
        </p:nvSpPr>
        <p:spPr>
          <a:xfrm>
            <a:off x="4515317" y="222458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2</a:t>
            </a:r>
            <a:endParaRPr lang="zh-CN" altLang="en-US" sz="3000" dirty="0">
              <a:solidFill>
                <a:prstClr val="white"/>
              </a:solidFill>
              <a:latin typeface="+mn-ea"/>
            </a:endParaRPr>
          </a:p>
        </p:txBody>
      </p:sp>
      <p:sp>
        <p:nvSpPr>
          <p:cNvPr id="89" name="圆"/>
          <p:cNvSpPr/>
          <p:nvPr/>
        </p:nvSpPr>
        <p:spPr>
          <a:xfrm>
            <a:off x="4639142" y="3340408"/>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smtClean="0">
                <a:solidFill>
                  <a:prstClr val="white"/>
                </a:solidFill>
                <a:latin typeface="+mn-ea"/>
              </a:rPr>
              <a:t>3</a:t>
            </a:r>
            <a:endParaRPr lang="zh-CN" altLang="en-US" sz="3000" dirty="0">
              <a:solidFill>
                <a:prstClr val="white"/>
              </a:solidFill>
              <a:latin typeface="+mn-ea"/>
            </a:endParaRPr>
          </a:p>
        </p:txBody>
      </p:sp>
      <p:sp>
        <p:nvSpPr>
          <p:cNvPr id="59" name="文本"/>
          <p:cNvSpPr/>
          <p:nvPr/>
        </p:nvSpPr>
        <p:spPr>
          <a:xfrm>
            <a:off x="1248911" y="3212827"/>
            <a:ext cx="2557145" cy="460375"/>
          </a:xfrm>
          <a:prstGeom prst="rect">
            <a:avLst/>
          </a:prstGeom>
        </p:spPr>
        <p:txBody>
          <a:bodyPr wrap="none">
            <a:spAutoFit/>
          </a:bodyPr>
          <a:lstStyle/>
          <a:p>
            <a:pPr algn="ctr" defTabSz="914400">
              <a:lnSpc>
                <a:spcPct val="120000"/>
              </a:lnSpc>
              <a:defRPr/>
            </a:pPr>
            <a:r>
              <a:rPr lang="en-US" altLang="ko-KR" sz="2000" kern="0" spc="100" dirty="0">
                <a:solidFill>
                  <a:prstClr val="white"/>
                </a:solidFill>
                <a:latin typeface="+mj-ea"/>
                <a:ea typeface="+mj-ea"/>
              </a:rPr>
              <a:t>What is Phishing?</a:t>
            </a:r>
            <a:endParaRPr lang="en-US" altLang="ko-KR" sz="2000" kern="0" spc="100" dirty="0">
              <a:solidFill>
                <a:prstClr val="white"/>
              </a:solidFill>
              <a:latin typeface="+mj-ea"/>
              <a:ea typeface="+mj-ea"/>
            </a:endParaRPr>
          </a:p>
        </p:txBody>
      </p:sp>
      <p:grpSp>
        <p:nvGrpSpPr>
          <p:cNvPr id="45" name="组合 3"/>
          <p:cNvGrpSpPr/>
          <p:nvPr/>
        </p:nvGrpSpPr>
        <p:grpSpPr>
          <a:xfrm>
            <a:off x="4317365" y="4543425"/>
            <a:ext cx="5760721" cy="560705"/>
            <a:chOff x="4623902" y="3542984"/>
            <a:chExt cx="5444497" cy="560522"/>
          </a:xfrm>
        </p:grpSpPr>
        <p:sp>
          <p:nvSpPr>
            <p:cNvPr id="46" name="圆角矩形"/>
            <p:cNvSpPr/>
            <p:nvPr/>
          </p:nvSpPr>
          <p:spPr>
            <a:xfrm>
              <a:off x="4623902" y="3542984"/>
              <a:ext cx="5444496"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mn-ea"/>
              </a:endParaRPr>
            </a:p>
          </p:txBody>
        </p:sp>
        <p:sp>
          <p:nvSpPr>
            <p:cNvPr id="47" name="文字"/>
            <p:cNvSpPr/>
            <p:nvPr/>
          </p:nvSpPr>
          <p:spPr>
            <a:xfrm>
              <a:off x="5408289" y="3662324"/>
              <a:ext cx="4660110" cy="337075"/>
            </a:xfrm>
            <a:prstGeom prst="rect">
              <a:avLst/>
            </a:prstGeom>
          </p:spPr>
          <p:txBody>
            <a:bodyPr wrap="square">
              <a:spAutoFit/>
            </a:bodyPr>
            <a:p>
              <a:pPr algn="l"/>
              <a:r>
                <a:rPr lang="en-US" altLang="zh-CN" sz="1600" b="1" spc="250" dirty="0">
                  <a:solidFill>
                    <a:prstClr val="white"/>
                  </a:solidFill>
                  <a:latin typeface="+mn-ea"/>
                  <a:sym typeface="+mn-ea"/>
                </a:rPr>
                <a:t>What to do if you suspect Phishing </a:t>
              </a:r>
              <a:endParaRPr lang="en-US" altLang="zh-CN" sz="1600" b="1" spc="250" dirty="0">
                <a:solidFill>
                  <a:prstClr val="white"/>
                </a:solidFill>
                <a:latin typeface="+mn-ea"/>
                <a:sym typeface="+mn-ea"/>
              </a:endParaRPr>
            </a:p>
          </p:txBody>
        </p:sp>
      </p:grpSp>
      <p:sp>
        <p:nvSpPr>
          <p:cNvPr id="48" name="圆"/>
          <p:cNvSpPr/>
          <p:nvPr/>
        </p:nvSpPr>
        <p:spPr>
          <a:xfrm>
            <a:off x="4317197" y="4431338"/>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000" dirty="0">
                <a:solidFill>
                  <a:prstClr val="white"/>
                </a:solidFill>
                <a:latin typeface="+mn-ea"/>
              </a:rPr>
              <a:t>4</a:t>
            </a:r>
            <a:endParaRPr lang="en-US" altLang="zh-CN" sz="3000" dirty="0">
              <a:solidFill>
                <a:prstClr val="white"/>
              </a:solidFill>
              <a:latin typeface="+mn-ea"/>
            </a:endParaRPr>
          </a:p>
        </p:txBody>
      </p:sp>
      <p:grpSp>
        <p:nvGrpSpPr>
          <p:cNvPr id="55" name="组合 2"/>
          <p:cNvGrpSpPr/>
          <p:nvPr/>
        </p:nvGrpSpPr>
        <p:grpSpPr>
          <a:xfrm>
            <a:off x="3982085" y="1224280"/>
            <a:ext cx="5334000" cy="560705"/>
            <a:chOff x="4623902" y="2563687"/>
            <a:chExt cx="5040000" cy="560522"/>
          </a:xfrm>
        </p:grpSpPr>
        <p:sp>
          <p:nvSpPr>
            <p:cNvPr id="56"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mn-ea"/>
              </a:endParaRPr>
            </a:p>
          </p:txBody>
        </p:sp>
        <p:sp>
          <p:nvSpPr>
            <p:cNvPr id="57" name="文字"/>
            <p:cNvSpPr/>
            <p:nvPr/>
          </p:nvSpPr>
          <p:spPr>
            <a:xfrm>
              <a:off x="5505690" y="2661436"/>
              <a:ext cx="3077845" cy="368180"/>
            </a:xfrm>
            <a:prstGeom prst="rect">
              <a:avLst/>
            </a:prstGeom>
          </p:spPr>
          <p:txBody>
            <a:bodyPr wrap="square">
              <a:spAutoFit/>
            </a:bodyPr>
            <a:p>
              <a:pPr algn="l"/>
              <a:r>
                <a:rPr lang="en-US" altLang="zh-CN" b="1" spc="250" dirty="0">
                  <a:solidFill>
                    <a:prstClr val="white"/>
                  </a:solidFill>
                  <a:latin typeface="+mn-ea"/>
                </a:rPr>
                <a:t>Introduction</a:t>
              </a:r>
              <a:endParaRPr lang="en-US" altLang="zh-CN" b="1" spc="250" dirty="0">
                <a:solidFill>
                  <a:prstClr val="white"/>
                </a:solidFill>
                <a:latin typeface="+mn-ea"/>
              </a:endParaRPr>
            </a:p>
          </p:txBody>
        </p:sp>
      </p:grpSp>
      <p:sp>
        <p:nvSpPr>
          <p:cNvPr id="60" name="圆"/>
          <p:cNvSpPr/>
          <p:nvPr/>
        </p:nvSpPr>
        <p:spPr>
          <a:xfrm>
            <a:off x="3981917" y="111206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000" dirty="0">
                <a:solidFill>
                  <a:prstClr val="white"/>
                </a:solidFill>
                <a:latin typeface="+mn-ea"/>
              </a:rPr>
              <a:t>1</a:t>
            </a:r>
            <a:endParaRPr lang="en-US" altLang="zh-CN" sz="3000" dirty="0">
              <a:solidFill>
                <a:prstClr val="white"/>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0" presetClass="entr" presetSubtype="0" fill="hold" grpId="0" nodeType="withEffect">
                                  <p:stCondLst>
                                    <p:cond delay="100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5"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checkerboard(down)">
                                      <p:cBhvr>
                                        <p:cTn id="39" dur="500"/>
                                        <p:tgtEl>
                                          <p:spTgt spid="55"/>
                                        </p:tgtEl>
                                      </p:cBhvr>
                                    </p:animEffect>
                                  </p:childTnLst>
                                </p:cTn>
                              </p:par>
                              <p:par>
                                <p:cTn id="40" presetID="5" presetClass="entr" presetSubtype="5"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checkerboard(down)">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5"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checkerboard(down)">
                                      <p:cBhvr>
                                        <p:cTn id="47" dur="500"/>
                                        <p:tgtEl>
                                          <p:spTgt spid="71"/>
                                        </p:tgtEl>
                                      </p:cBhvr>
                                    </p:animEffect>
                                  </p:childTnLst>
                                </p:cTn>
                              </p:par>
                              <p:par>
                                <p:cTn id="48" presetID="5" presetClass="entr" presetSubtype="5" fill="hold" grpId="0" nodeType="with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checkerboard(down)">
                                      <p:cBhvr>
                                        <p:cTn id="50" dur="500"/>
                                        <p:tgtEl>
                                          <p:spTgt spid="88"/>
                                        </p:tgtEl>
                                      </p:cBhvr>
                                    </p:animEffect>
                                  </p:childTnLst>
                                </p:cTn>
                              </p:par>
                            </p:childTnLst>
                          </p:cTn>
                        </p:par>
                      </p:childTnLst>
                    </p:cTn>
                  </p:par>
                  <p:par>
                    <p:cTn id="51" fill="hold">
                      <p:stCondLst>
                        <p:cond delay="indefinite"/>
                      </p:stCondLst>
                      <p:childTnLst>
                        <p:par>
                          <p:cTn id="52" fill="hold">
                            <p:stCondLst>
                              <p:cond delay="0"/>
                            </p:stCondLst>
                            <p:childTnLst>
                              <p:par>
                                <p:cTn id="53" presetID="5" presetClass="entr" presetSubtype="5" fill="hold"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checkerboard(down)">
                                      <p:cBhvr>
                                        <p:cTn id="55" dur="500"/>
                                        <p:tgtEl>
                                          <p:spTgt spid="77"/>
                                        </p:tgtEl>
                                      </p:cBhvr>
                                    </p:animEffect>
                                  </p:childTnLst>
                                </p:cTn>
                              </p:par>
                              <p:par>
                                <p:cTn id="56" presetID="5" presetClass="entr" presetSubtype="5" fill="hold" grpId="0" nodeType="with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checkerboard(down)">
                                      <p:cBhvr>
                                        <p:cTn id="58" dur="500"/>
                                        <p:tgtEl>
                                          <p:spTgt spid="89"/>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5"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checkerboard(down)">
                                      <p:cBhvr>
                                        <p:cTn id="63" dur="500"/>
                                        <p:tgtEl>
                                          <p:spTgt spid="45"/>
                                        </p:tgtEl>
                                      </p:cBhvr>
                                    </p:animEffect>
                                  </p:childTnLst>
                                </p:cTn>
                              </p:par>
                              <p:par>
                                <p:cTn id="64" presetID="5" presetClass="entr" presetSubtype="5"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checkerboard(down)">
                                      <p:cBhvr>
                                        <p:cTn id="6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5" grpId="0" animBg="1"/>
      <p:bldP spid="5" grpId="1" animBg="1"/>
      <p:bldP spid="59" grpId="0"/>
      <p:bldP spid="60" grpId="0" animBg="1"/>
      <p:bldP spid="60" grpId="1" animBg="1"/>
      <p:bldP spid="88" grpId="0" animBg="1"/>
      <p:bldP spid="88" grpId="1" animBg="1"/>
      <p:bldP spid="89" grpId="0" animBg="1"/>
      <p:bldP spid="89" grpId="1" animBg="1"/>
      <p:bldP spid="48" grpId="0" animBg="1"/>
      <p:bldP spid="4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
          <p:cNvSpPr>
            <a:spLocks noGrp="1"/>
          </p:cNvSpPr>
          <p:nvPr>
            <p:ph type="body" sz="quarter" idx="13"/>
          </p:nvPr>
        </p:nvSpPr>
        <p:spPr/>
        <p:txBody>
          <a:bodyPr/>
          <a:lstStyle/>
          <a:p>
            <a:r>
              <a:rPr lang="en-US" altLang="zh-CN" smtClean="0"/>
              <a:t>PART ONE</a:t>
            </a:r>
            <a:endParaRPr lang="en-US" altLang="zh-CN" dirty="0"/>
          </a:p>
        </p:txBody>
      </p:sp>
      <p:sp>
        <p:nvSpPr>
          <p:cNvPr id="4" name="文本"/>
          <p:cNvSpPr>
            <a:spLocks noGrp="1"/>
          </p:cNvSpPr>
          <p:nvPr>
            <p:ph type="body" sz="quarter" idx="12"/>
          </p:nvPr>
        </p:nvSpPr>
        <p:spPr>
          <a:xfrm>
            <a:off x="5108361" y="3725577"/>
            <a:ext cx="6426414" cy="737235"/>
          </a:xfrm>
        </p:spPr>
        <p:txBody>
          <a:bodyPr/>
          <a:lstStyle/>
          <a:p>
            <a:r>
              <a:rPr lang="en-US" altLang="zh-CN" sz="2800" b="1" dirty="0"/>
              <a:t>What is Phishing?</a:t>
            </a:r>
            <a:endParaRPr lang="en-US" altLang="zh-CN" sz="2800" b="1" dirty="0"/>
          </a:p>
        </p:txBody>
      </p:sp>
      <p:sp>
        <p:nvSpPr>
          <p:cNvPr id="3" name="标题"/>
          <p:cNvSpPr>
            <a:spLocks noGrp="1"/>
          </p:cNvSpPr>
          <p:nvPr>
            <p:ph type="body" sz="quarter" idx="11"/>
          </p:nvPr>
        </p:nvSpPr>
        <p:spPr>
          <a:xfrm>
            <a:off x="5108360" y="2226848"/>
            <a:ext cx="7083640" cy="860425"/>
          </a:xfrm>
        </p:spPr>
        <p:txBody>
          <a:bodyPr/>
          <a:lstStyle/>
          <a:p>
            <a:r>
              <a:rPr lang="en-US" altLang="zh-CN" smtClean="0"/>
              <a:t>Introduction</a:t>
            </a:r>
            <a:endParaRPr lang="en-US" altLang="zh-CN" smtClean="0"/>
          </a:p>
        </p:txBody>
      </p:sp>
      <p:sp>
        <p:nvSpPr>
          <p:cNvPr id="2" name="数字"/>
          <p:cNvSpPr>
            <a:spLocks noGrp="1"/>
          </p:cNvSpPr>
          <p:nvPr>
            <p:ph type="body" sz="quarter" idx="10"/>
          </p:nvPr>
        </p:nvSpPr>
        <p:spPr/>
        <p:txBody>
          <a:bodyPr/>
          <a:lstStyle/>
          <a:p>
            <a:r>
              <a:rPr lang="en-US" altLang="zh-CN" smtClean="0"/>
              <a:t>01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descr="/Users/princesbalauro/Downloads/istock-1227400166.jpgistock-1227400166"/>
          <p:cNvPicPr>
            <a:picLocks noChangeAspect="1"/>
          </p:cNvPicPr>
          <p:nvPr/>
        </p:nvPicPr>
        <p:blipFill rotWithShape="1">
          <a:blip r:embed="rId1"/>
          <a:srcRect/>
          <a:stretch>
            <a:fillRect/>
          </a:stretch>
        </p:blipFill>
        <p:spPr>
          <a:xfrm>
            <a:off x="233045" y="114300"/>
            <a:ext cx="4046220" cy="6656070"/>
          </a:xfrm>
          <a:prstGeom prst="rect">
            <a:avLst/>
          </a:prstGeom>
        </p:spPr>
      </p:pic>
      <p:sp>
        <p:nvSpPr>
          <p:cNvPr id="22" name="矩形"/>
          <p:cNvSpPr/>
          <p:nvPr/>
        </p:nvSpPr>
        <p:spPr>
          <a:xfrm>
            <a:off x="374336" y="113458"/>
            <a:ext cx="3764110"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任意多边形"/>
          <p:cNvSpPr/>
          <p:nvPr/>
        </p:nvSpPr>
        <p:spPr>
          <a:xfrm>
            <a:off x="3526403"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p:cNvSpPr/>
          <p:nvPr/>
        </p:nvSpPr>
        <p:spPr>
          <a:xfrm>
            <a:off x="8999215"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p:cNvSpPr/>
          <p:nvPr/>
        </p:nvSpPr>
        <p:spPr>
          <a:xfrm>
            <a:off x="233149" y="6426000"/>
            <a:ext cx="404648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fontAlgn="base">
              <a:lnSpc>
                <a:spcPct val="150000"/>
              </a:lnSpc>
              <a:spcBef>
                <a:spcPct val="0"/>
              </a:spcBef>
              <a:spcAft>
                <a:spcPct val="0"/>
              </a:spcAft>
              <a:defRPr/>
            </a:pPr>
            <a:endParaRPr lang="en-US" sz="1705" dirty="0">
              <a:solidFill>
                <a:prstClr val="white"/>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3" name="文本"/>
          <p:cNvSpPr txBox="1"/>
          <p:nvPr/>
        </p:nvSpPr>
        <p:spPr>
          <a:xfrm>
            <a:off x="4974885" y="2040798"/>
            <a:ext cx="6574659" cy="4223385"/>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algn="just">
              <a:lnSpc>
                <a:spcPct val="200000"/>
              </a:lnSpc>
            </a:pPr>
            <a:r>
              <a:rPr lang="en-US" altLang="zh-CN" dirty="0">
                <a:sym typeface="+mn-ea"/>
              </a:rPr>
              <a:t>Phishing is a way cyber criminals trick you into giving them personal information. They send you fraudulent emails or text messages often pretending to be from large organisations you know or trust. They may try and steal your online banking logins, credit card details or passwords. Phishing can result in the loss of information, money or identity theft.  </a:t>
            </a:r>
            <a:endParaRPr lang="en-US" altLang="zh-CN" dirty="0">
              <a:sym typeface="+mn-ea"/>
            </a:endParaRPr>
          </a:p>
          <a:p>
            <a:pPr algn="just">
              <a:lnSpc>
                <a:spcPct val="200000"/>
              </a:lnSpc>
            </a:pPr>
            <a:endParaRPr lang="en-US" altLang="zh-CN" dirty="0">
              <a:sym typeface="+mn-ea"/>
            </a:endParaRPr>
          </a:p>
        </p:txBody>
      </p:sp>
      <p:sp>
        <p:nvSpPr>
          <p:cNvPr id="12" name="标题"/>
          <p:cNvSpPr/>
          <p:nvPr/>
        </p:nvSpPr>
        <p:spPr>
          <a:xfrm>
            <a:off x="3799781" y="827383"/>
            <a:ext cx="4980151" cy="629920"/>
          </a:xfrm>
          <a:prstGeom prst="rect">
            <a:avLst/>
          </a:prstGeom>
        </p:spPr>
        <p:txBody>
          <a:bodyPr wrap="square">
            <a:spAutoFit/>
          </a:bodyPr>
          <a:lstStyle/>
          <a:p>
            <a:pPr algn="ctr"/>
            <a:r>
              <a:rPr lang="en-US" altLang="zh-CN" sz="3500" b="1">
                <a:solidFill>
                  <a:schemeClr val="bg1"/>
                </a:solidFill>
                <a:sym typeface="+mn-ea"/>
              </a:rPr>
              <a:t>What is Phishing</a:t>
            </a:r>
            <a:endParaRPr lang="en-US" altLang="zh-CN" sz="3500" b="1" spc="250" dirty="0">
              <a:solidFill>
                <a:schemeClr val="bg1"/>
              </a:solidFill>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16" presetClass="entr" presetSubtype="42"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arn(outHorizontal)">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750"/>
                                        <p:tgtEl>
                                          <p:spTgt spid="13"/>
                                        </p:tgtEl>
                                      </p:cBhvr>
                                    </p:animEffect>
                                    <p:anim calcmode="lin" valueType="num">
                                      <p:cBhvr>
                                        <p:cTn id="32" dur="750" fill="hold"/>
                                        <p:tgtEl>
                                          <p:spTgt spid="13"/>
                                        </p:tgtEl>
                                        <p:attrNameLst>
                                          <p:attrName>ppt_x</p:attrName>
                                        </p:attrNameLst>
                                      </p:cBhvr>
                                      <p:tavLst>
                                        <p:tav tm="0">
                                          <p:val>
                                            <p:strVal val="#ppt_x"/>
                                          </p:val>
                                        </p:tav>
                                        <p:tav tm="100000">
                                          <p:val>
                                            <p:strVal val="#ppt_x"/>
                                          </p:val>
                                        </p:tav>
                                      </p:tavLst>
                                    </p:anim>
                                    <p:anim calcmode="lin" valueType="num">
                                      <p:cBhvr>
                                        <p:cTn id="33"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4" grpId="0" animBg="1"/>
      <p:bldP spid="3" grpId="0" animBg="1"/>
      <p:bldP spid="13"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p:cNvSpPr>
            <a:spLocks noGrp="1"/>
          </p:cNvSpPr>
          <p:nvPr>
            <p:ph type="body" sz="quarter" idx="10"/>
          </p:nvPr>
        </p:nvSpPr>
        <p:spPr>
          <a:xfrm>
            <a:off x="1883383" y="648111"/>
            <a:ext cx="8639865" cy="953135"/>
          </a:xfrm>
        </p:spPr>
        <p:txBody>
          <a:bodyPr/>
          <a:lstStyle/>
          <a:p>
            <a:pPr algn="ctr"/>
            <a:r>
              <a:rPr lang="en-US" altLang="zh-CN" sz="2800">
                <a:solidFill>
                  <a:schemeClr val="tx1"/>
                </a:solidFill>
                <a:sym typeface="+mn-ea"/>
              </a:rPr>
              <a:t>The message could be from a scammer, who might</a:t>
            </a:r>
            <a:endParaRPr lang="en-US" altLang="zh-CN" sz="2800" dirty="0">
              <a:solidFill>
                <a:schemeClr val="tx1"/>
              </a:solidFill>
              <a:sym typeface="+mn-ea"/>
            </a:endParaRPr>
          </a:p>
        </p:txBody>
      </p:sp>
      <p:sp>
        <p:nvSpPr>
          <p:cNvPr id="3" name="Text Box 2"/>
          <p:cNvSpPr txBox="1"/>
          <p:nvPr/>
        </p:nvSpPr>
        <p:spPr>
          <a:xfrm>
            <a:off x="314325" y="1601470"/>
            <a:ext cx="12343765" cy="4399915"/>
          </a:xfrm>
          <a:prstGeom prst="rect">
            <a:avLst/>
          </a:prstGeom>
          <a:noFill/>
        </p:spPr>
        <p:txBody>
          <a:bodyPr wrap="square" rtlCol="0" anchor="t">
            <a:spAutoFit/>
          </a:bodyPr>
          <a:p>
            <a:pPr marL="342900" indent="-342900">
              <a:lnSpc>
                <a:spcPct val="200000"/>
              </a:lnSpc>
              <a:buFont typeface="Arial" panose="020B0604020202020204" pitchFamily="34" charset="0"/>
              <a:buChar char="•"/>
            </a:pPr>
            <a:r>
              <a:rPr lang="en-US" sz="2000"/>
              <a:t>say they’ve noticed some suspicious activity or log-in attempts — they haven’t</a:t>
            </a:r>
            <a:endParaRPr lang="en-US" sz="2000"/>
          </a:p>
          <a:p>
            <a:pPr marL="285750" indent="-285750">
              <a:lnSpc>
                <a:spcPct val="200000"/>
              </a:lnSpc>
              <a:buFont typeface="Arial" panose="020B0604020202020204" pitchFamily="34" charset="0"/>
              <a:buChar char="•"/>
            </a:pPr>
            <a:r>
              <a:rPr lang="en-US" sz="2000"/>
              <a:t>claim there’s a problem with your account or your payment information — there isn’t</a:t>
            </a:r>
            <a:endParaRPr lang="en-US" sz="2000"/>
          </a:p>
          <a:p>
            <a:pPr marL="285750" indent="-285750">
              <a:lnSpc>
                <a:spcPct val="200000"/>
              </a:lnSpc>
              <a:buFont typeface="Arial" panose="020B0604020202020204" pitchFamily="34" charset="0"/>
              <a:buChar char="•"/>
            </a:pPr>
            <a:r>
              <a:rPr lang="en-US" sz="2000"/>
              <a:t>say you need to confirm some personal or financial information — you don’t</a:t>
            </a:r>
            <a:endParaRPr lang="en-US" sz="2000"/>
          </a:p>
          <a:p>
            <a:pPr marL="285750" indent="-285750">
              <a:lnSpc>
                <a:spcPct val="200000"/>
              </a:lnSpc>
              <a:buFont typeface="Arial" panose="020B0604020202020204" pitchFamily="34" charset="0"/>
              <a:buChar char="•"/>
            </a:pPr>
            <a:r>
              <a:rPr lang="en-US" sz="2000"/>
              <a:t>include an invoice you don’t recognize — it’s fake</a:t>
            </a:r>
            <a:endParaRPr lang="en-US" sz="2000"/>
          </a:p>
          <a:p>
            <a:pPr marL="285750" indent="-285750">
              <a:lnSpc>
                <a:spcPct val="200000"/>
              </a:lnSpc>
              <a:buFont typeface="Arial" panose="020B0604020202020204" pitchFamily="34" charset="0"/>
              <a:buChar char="•"/>
            </a:pPr>
            <a:r>
              <a:rPr lang="en-US" sz="2000"/>
              <a:t>want you to click on a link to make a payment — but the link has malware</a:t>
            </a:r>
            <a:endParaRPr lang="en-US" sz="2000"/>
          </a:p>
          <a:p>
            <a:pPr marL="285750" indent="-285750">
              <a:lnSpc>
                <a:spcPct val="200000"/>
              </a:lnSpc>
              <a:buFont typeface="Arial" panose="020B0604020202020204" pitchFamily="34" charset="0"/>
              <a:buChar char="•"/>
            </a:pPr>
            <a:r>
              <a:rPr lang="en-US" sz="2000"/>
              <a:t>say you’re eligible to register for a government refund — it’s a scam</a:t>
            </a:r>
            <a:endParaRPr lang="en-US" sz="2000"/>
          </a:p>
          <a:p>
            <a:pPr marL="285750" indent="-285750">
              <a:lnSpc>
                <a:spcPct val="200000"/>
              </a:lnSpc>
              <a:buFont typeface="Arial" panose="020B0604020202020204" pitchFamily="34" charset="0"/>
              <a:buChar char="•"/>
            </a:pPr>
            <a:r>
              <a:rPr lang="en-US" sz="2000"/>
              <a:t>offer a coupon for free stuff — it’s not real</a:t>
            </a:r>
            <a:endParaRPr lang="en-US" sz="2000"/>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
          <p:cNvSpPr>
            <a:spLocks noGrp="1"/>
          </p:cNvSpPr>
          <p:nvPr>
            <p:ph type="body" sz="quarter" idx="13"/>
          </p:nvPr>
        </p:nvSpPr>
        <p:spPr/>
        <p:txBody>
          <a:bodyPr/>
          <a:lstStyle/>
          <a:p>
            <a:r>
              <a:rPr lang="en-US" altLang="zh-CN" smtClean="0"/>
              <a:t>PART TWO</a:t>
            </a:r>
            <a:endParaRPr lang="en-US" altLang="zh-CN" dirty="0"/>
          </a:p>
        </p:txBody>
      </p:sp>
      <p:sp>
        <p:nvSpPr>
          <p:cNvPr id="3" name="标题"/>
          <p:cNvSpPr>
            <a:spLocks noGrp="1"/>
          </p:cNvSpPr>
          <p:nvPr>
            <p:ph type="body" sz="quarter" idx="11"/>
          </p:nvPr>
        </p:nvSpPr>
        <p:spPr>
          <a:xfrm>
            <a:off x="4827055" y="2374803"/>
            <a:ext cx="7083640" cy="860425"/>
          </a:xfrm>
        </p:spPr>
        <p:txBody>
          <a:bodyPr/>
          <a:lstStyle/>
          <a:p>
            <a:r>
              <a:rPr lang="en-US" altLang="zh-CN" smtClean="0"/>
              <a:t>Types of Phishing</a:t>
            </a:r>
            <a:endParaRPr lang="en-US" altLang="zh-CN" smtClean="0"/>
          </a:p>
        </p:txBody>
      </p:sp>
      <p:sp>
        <p:nvSpPr>
          <p:cNvPr id="102" name="数字"/>
          <p:cNvSpPr>
            <a:spLocks noGrp="1"/>
          </p:cNvSpPr>
          <p:nvPr>
            <p:ph type="body" sz="quarter" idx="10"/>
          </p:nvPr>
        </p:nvSpPr>
        <p:spPr/>
        <p:txBody>
          <a:bodyPr/>
          <a:lstStyle/>
          <a:p>
            <a:r>
              <a:rPr lang="en-US" altLang="zh-CN" smtClean="0"/>
              <a:t>02</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六边形"/>
          <p:cNvSpPr>
            <a:spLocks noChangeAspect="1"/>
          </p:cNvSpPr>
          <p:nvPr/>
        </p:nvSpPr>
        <p:spPr>
          <a:xfrm rot="10800000">
            <a:off x="1884287" y="1496123"/>
            <a:ext cx="1228271" cy="1058855"/>
          </a:xfrm>
          <a:prstGeom prst="hexagon">
            <a:avLst>
              <a:gd name="adj" fmla="val 28557"/>
              <a:gd name="vf" fmla="val 11547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 name="六边形"/>
          <p:cNvSpPr>
            <a:spLocks noChangeAspect="1"/>
          </p:cNvSpPr>
          <p:nvPr/>
        </p:nvSpPr>
        <p:spPr>
          <a:xfrm rot="10800000" flipH="1">
            <a:off x="2948374" y="2095943"/>
            <a:ext cx="3206581" cy="1058855"/>
          </a:xfrm>
          <a:prstGeom prst="hexagon">
            <a:avLst>
              <a:gd name="adj" fmla="val 28557"/>
              <a:gd name="vf" fmla="val 115470"/>
            </a:avLst>
          </a:prstGeom>
          <a:noFill/>
          <a:ln>
            <a:solidFill>
              <a:schemeClr val="accent3">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 name="六边形"/>
          <p:cNvSpPr>
            <a:spLocks noChangeAspect="1"/>
          </p:cNvSpPr>
          <p:nvPr/>
        </p:nvSpPr>
        <p:spPr>
          <a:xfrm rot="10800000">
            <a:off x="1884288" y="2695055"/>
            <a:ext cx="1228271" cy="1058855"/>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六边形"/>
          <p:cNvSpPr>
            <a:spLocks noChangeAspect="1"/>
          </p:cNvSpPr>
          <p:nvPr/>
        </p:nvSpPr>
        <p:spPr>
          <a:xfrm rot="10800000" flipH="1">
            <a:off x="2948373" y="3297744"/>
            <a:ext cx="3206581" cy="1058855"/>
          </a:xfrm>
          <a:prstGeom prst="hexagon">
            <a:avLst>
              <a:gd name="adj" fmla="val 28557"/>
              <a:gd name="vf" fmla="val 115470"/>
            </a:avLst>
          </a:prstGeom>
          <a:noFill/>
          <a:ln>
            <a:solidFill>
              <a:schemeClr val="accent3">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六边形"/>
          <p:cNvSpPr>
            <a:spLocks noChangeAspect="1"/>
          </p:cNvSpPr>
          <p:nvPr/>
        </p:nvSpPr>
        <p:spPr>
          <a:xfrm rot="10800000">
            <a:off x="1884289" y="3893985"/>
            <a:ext cx="1228271" cy="1058855"/>
          </a:xfrm>
          <a:prstGeom prst="hexagon">
            <a:avLst>
              <a:gd name="adj" fmla="val 28557"/>
              <a:gd name="vf" fmla="val 11547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六边形"/>
          <p:cNvSpPr>
            <a:spLocks noChangeAspect="1"/>
          </p:cNvSpPr>
          <p:nvPr/>
        </p:nvSpPr>
        <p:spPr>
          <a:xfrm rot="10800000" flipH="1">
            <a:off x="2948372" y="4496673"/>
            <a:ext cx="3206581" cy="1058855"/>
          </a:xfrm>
          <a:prstGeom prst="hexagon">
            <a:avLst>
              <a:gd name="adj" fmla="val 28557"/>
              <a:gd name="vf" fmla="val 115470"/>
            </a:avLst>
          </a:prstGeom>
          <a:noFill/>
          <a:ln>
            <a:solidFill>
              <a:schemeClr val="accent3">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六边形"/>
          <p:cNvSpPr>
            <a:spLocks noChangeAspect="1"/>
          </p:cNvSpPr>
          <p:nvPr/>
        </p:nvSpPr>
        <p:spPr>
          <a:xfrm rot="10800000" flipH="1">
            <a:off x="9079443" y="2095944"/>
            <a:ext cx="1228271" cy="1058855"/>
          </a:xfrm>
          <a:prstGeom prst="hexagon">
            <a:avLst>
              <a:gd name="adj" fmla="val 28557"/>
              <a:gd name="vf" fmla="val 11547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六边形"/>
          <p:cNvSpPr>
            <a:spLocks noChangeAspect="1"/>
          </p:cNvSpPr>
          <p:nvPr/>
        </p:nvSpPr>
        <p:spPr>
          <a:xfrm rot="10800000" flipH="1">
            <a:off x="6025348" y="2698200"/>
            <a:ext cx="3206581" cy="1058855"/>
          </a:xfrm>
          <a:prstGeom prst="hexagon">
            <a:avLst>
              <a:gd name="adj" fmla="val 28557"/>
              <a:gd name="vf" fmla="val 115470"/>
            </a:avLst>
          </a:prstGeom>
          <a:noFill/>
          <a:ln>
            <a:solidFill>
              <a:schemeClr val="accent3">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六边形"/>
          <p:cNvSpPr>
            <a:spLocks noChangeAspect="1"/>
          </p:cNvSpPr>
          <p:nvPr/>
        </p:nvSpPr>
        <p:spPr>
          <a:xfrm rot="10800000" flipH="1">
            <a:off x="9079443" y="3321503"/>
            <a:ext cx="1228271" cy="1058855"/>
          </a:xfrm>
          <a:prstGeom prst="hexagon">
            <a:avLst>
              <a:gd name="adj" fmla="val 28557"/>
              <a:gd name="vf" fmla="val 11547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六边形"/>
          <p:cNvSpPr>
            <a:spLocks noChangeAspect="1"/>
          </p:cNvSpPr>
          <p:nvPr/>
        </p:nvSpPr>
        <p:spPr>
          <a:xfrm rot="10800000" flipH="1">
            <a:off x="6025348" y="3923759"/>
            <a:ext cx="3206581" cy="1058855"/>
          </a:xfrm>
          <a:prstGeom prst="hexagon">
            <a:avLst>
              <a:gd name="adj" fmla="val 28557"/>
              <a:gd name="vf" fmla="val 115470"/>
            </a:avLst>
          </a:prstGeom>
          <a:noFill/>
          <a:ln>
            <a:solidFill>
              <a:schemeClr val="accent3">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文本"/>
          <p:cNvSpPr/>
          <p:nvPr/>
        </p:nvSpPr>
        <p:spPr>
          <a:xfrm>
            <a:off x="3210952" y="4379989"/>
            <a:ext cx="2529033" cy="460375"/>
          </a:xfrm>
          <a:prstGeom prst="rect">
            <a:avLst/>
          </a:prstGeom>
          <a:noFill/>
        </p:spPr>
        <p:txBody>
          <a:bodyPr wrap="square" rtlCol="0" anchor="ctr">
            <a:spAutoFit/>
          </a:bodyPr>
          <a:lstStyle/>
          <a:p>
            <a:pPr algn="l">
              <a:lnSpc>
                <a:spcPct val="150000"/>
              </a:lnSpc>
            </a:pPr>
            <a:r>
              <a:rPr lang="en-US" altLang="zh-CN" sz="1600" dirty="0">
                <a:sym typeface="+mn-ea"/>
              </a:rPr>
              <a:t>Clone Phishing</a:t>
            </a:r>
            <a:endParaRPr lang="zh-CN" altLang="en-US" sz="1600" spc="150" dirty="0">
              <a:solidFill>
                <a:schemeClr val="accent3"/>
              </a:solidFill>
              <a:latin typeface="+mn-ea"/>
            </a:endParaRPr>
          </a:p>
        </p:txBody>
      </p:sp>
      <p:sp>
        <p:nvSpPr>
          <p:cNvPr id="21" name="文本"/>
          <p:cNvSpPr/>
          <p:nvPr/>
        </p:nvSpPr>
        <p:spPr>
          <a:xfrm>
            <a:off x="3210952" y="3181060"/>
            <a:ext cx="2529033" cy="460375"/>
          </a:xfrm>
          <a:prstGeom prst="rect">
            <a:avLst/>
          </a:prstGeom>
          <a:noFill/>
        </p:spPr>
        <p:txBody>
          <a:bodyPr wrap="square" rtlCol="0" anchor="ctr">
            <a:spAutoFit/>
          </a:bodyPr>
          <a:lstStyle/>
          <a:p>
            <a:pPr algn="l">
              <a:lnSpc>
                <a:spcPct val="150000"/>
              </a:lnSpc>
            </a:pPr>
            <a:r>
              <a:rPr lang="en-US" altLang="zh-CN" sz="1600" dirty="0">
                <a:sym typeface="+mn-ea"/>
              </a:rPr>
              <a:t>Spear Phishing</a:t>
            </a:r>
            <a:endParaRPr lang="zh-CN" altLang="en-US" sz="1600" spc="150" dirty="0">
              <a:solidFill>
                <a:schemeClr val="accent3"/>
              </a:solidFill>
              <a:latin typeface="+mn-ea"/>
            </a:endParaRPr>
          </a:p>
        </p:txBody>
      </p:sp>
      <p:sp>
        <p:nvSpPr>
          <p:cNvPr id="22" name="文本"/>
          <p:cNvSpPr/>
          <p:nvPr/>
        </p:nvSpPr>
        <p:spPr>
          <a:xfrm>
            <a:off x="3206115" y="2011680"/>
            <a:ext cx="2529840" cy="460375"/>
          </a:xfrm>
          <a:prstGeom prst="rect">
            <a:avLst/>
          </a:prstGeom>
          <a:noFill/>
        </p:spPr>
        <p:txBody>
          <a:bodyPr wrap="square" rtlCol="0" anchor="ctr">
            <a:spAutoFit/>
          </a:bodyPr>
          <a:lstStyle/>
          <a:p>
            <a:pPr algn="l">
              <a:lnSpc>
                <a:spcPct val="150000"/>
              </a:lnSpc>
            </a:pPr>
            <a:r>
              <a:rPr lang="en-US" altLang="zh-CN" sz="1600" dirty="0">
                <a:sym typeface="+mn-ea"/>
              </a:rPr>
              <a:t>Email Phishing</a:t>
            </a:r>
            <a:endParaRPr lang="zh-CN" altLang="en-US" sz="1600" spc="150" dirty="0">
              <a:solidFill>
                <a:schemeClr val="accent3"/>
              </a:solidFill>
              <a:latin typeface="+mn-ea"/>
            </a:endParaRPr>
          </a:p>
        </p:txBody>
      </p:sp>
      <p:sp>
        <p:nvSpPr>
          <p:cNvPr id="23" name="文本"/>
          <p:cNvSpPr/>
          <p:nvPr/>
        </p:nvSpPr>
        <p:spPr>
          <a:xfrm>
            <a:off x="6286467" y="2581515"/>
            <a:ext cx="2529033" cy="460375"/>
          </a:xfrm>
          <a:prstGeom prst="rect">
            <a:avLst/>
          </a:prstGeom>
          <a:noFill/>
        </p:spPr>
        <p:txBody>
          <a:bodyPr wrap="square" rtlCol="0" anchor="ctr">
            <a:spAutoFit/>
          </a:bodyPr>
          <a:lstStyle/>
          <a:p>
            <a:pPr algn="l">
              <a:lnSpc>
                <a:spcPct val="150000"/>
              </a:lnSpc>
            </a:pPr>
            <a:r>
              <a:rPr lang="en-US" altLang="zh-CN" sz="1600" dirty="0">
                <a:sym typeface="+mn-ea"/>
              </a:rPr>
              <a:t>Whaling</a:t>
            </a:r>
            <a:endParaRPr lang="zh-CN" altLang="en-US" sz="1600" spc="150" dirty="0">
              <a:solidFill>
                <a:schemeClr val="accent3"/>
              </a:solidFill>
              <a:latin typeface="+mn-ea"/>
            </a:endParaRPr>
          </a:p>
        </p:txBody>
      </p:sp>
      <p:sp>
        <p:nvSpPr>
          <p:cNvPr id="24" name="文本"/>
          <p:cNvSpPr/>
          <p:nvPr/>
        </p:nvSpPr>
        <p:spPr>
          <a:xfrm>
            <a:off x="6283477" y="3805965"/>
            <a:ext cx="2529033" cy="460375"/>
          </a:xfrm>
          <a:prstGeom prst="rect">
            <a:avLst/>
          </a:prstGeom>
          <a:noFill/>
        </p:spPr>
        <p:txBody>
          <a:bodyPr wrap="square" rtlCol="0" anchor="ctr">
            <a:spAutoFit/>
          </a:bodyPr>
          <a:lstStyle/>
          <a:p>
            <a:pPr algn="l">
              <a:lnSpc>
                <a:spcPct val="150000"/>
              </a:lnSpc>
            </a:pPr>
            <a:r>
              <a:rPr lang="en-US" altLang="zh-CN" sz="1600" dirty="0">
                <a:sym typeface="+mn-ea"/>
              </a:rPr>
              <a:t>Pop up Phishing</a:t>
            </a:r>
            <a:endParaRPr lang="zh-CN" altLang="en-US" sz="1600" spc="150" dirty="0">
              <a:solidFill>
                <a:schemeClr val="accent3"/>
              </a:solidFill>
              <a:latin typeface="+mn-ea"/>
            </a:endParaRPr>
          </a:p>
        </p:txBody>
      </p:sp>
      <p:sp>
        <p:nvSpPr>
          <p:cNvPr id="28" name="标题"/>
          <p:cNvSpPr>
            <a:spLocks noGrp="1"/>
          </p:cNvSpPr>
          <p:nvPr>
            <p:ph type="body" sz="quarter" idx="10"/>
          </p:nvPr>
        </p:nvSpPr>
        <p:spPr>
          <a:xfrm>
            <a:off x="1776068" y="144873"/>
            <a:ext cx="8639865" cy="1296670"/>
          </a:xfrm>
        </p:spPr>
        <p:txBody>
          <a:bodyPr/>
          <a:lstStyle/>
          <a:p>
            <a:pPr algn="ctr"/>
            <a:r>
              <a:rPr lang="en-US" altLang="zh-CN" dirty="0"/>
              <a:t>Types of </a:t>
            </a:r>
            <a:endParaRPr lang="en-US" altLang="zh-CN" dirty="0"/>
          </a:p>
          <a:p>
            <a:pPr algn="ctr"/>
            <a:r>
              <a:rPr lang="en-US" altLang="zh-CN" dirty="0"/>
              <a:t>Phishing</a:t>
            </a:r>
            <a:endParaRPr lang="en-US" altLang="zh-CN" dirty="0"/>
          </a:p>
        </p:txBody>
      </p:sp>
      <p:pic>
        <p:nvPicPr>
          <p:cNvPr id="29" name="Picture 28" descr="2642244-200"/>
          <p:cNvPicPr>
            <a:picLocks noChangeAspect="1"/>
          </p:cNvPicPr>
          <p:nvPr/>
        </p:nvPicPr>
        <p:blipFill>
          <a:blip r:embed="rId2"/>
          <a:stretch>
            <a:fillRect/>
          </a:stretch>
        </p:blipFill>
        <p:spPr>
          <a:xfrm>
            <a:off x="2171065" y="2851785"/>
            <a:ext cx="737870" cy="737870"/>
          </a:xfrm>
          <a:prstGeom prst="rect">
            <a:avLst/>
          </a:prstGeom>
        </p:spPr>
      </p:pic>
      <p:pic>
        <p:nvPicPr>
          <p:cNvPr id="30" name="Picture 29" descr="clone-phishing"/>
          <p:cNvPicPr>
            <a:picLocks noChangeAspect="1"/>
          </p:cNvPicPr>
          <p:nvPr/>
        </p:nvPicPr>
        <p:blipFill>
          <a:blip r:embed="rId3"/>
          <a:stretch>
            <a:fillRect/>
          </a:stretch>
        </p:blipFill>
        <p:spPr>
          <a:xfrm>
            <a:off x="2167890" y="4107815"/>
            <a:ext cx="669290" cy="626745"/>
          </a:xfrm>
          <a:prstGeom prst="rect">
            <a:avLst/>
          </a:prstGeom>
        </p:spPr>
      </p:pic>
      <p:pic>
        <p:nvPicPr>
          <p:cNvPr id="31" name="Picture 30" descr="whaling"/>
          <p:cNvPicPr>
            <a:picLocks noChangeAspect="1"/>
          </p:cNvPicPr>
          <p:nvPr/>
        </p:nvPicPr>
        <p:blipFill>
          <a:blip r:embed="rId4"/>
          <a:stretch>
            <a:fillRect/>
          </a:stretch>
        </p:blipFill>
        <p:spPr>
          <a:xfrm>
            <a:off x="9324340" y="2279015"/>
            <a:ext cx="739140" cy="692785"/>
          </a:xfrm>
          <a:prstGeom prst="rect">
            <a:avLst/>
          </a:prstGeom>
        </p:spPr>
      </p:pic>
      <p:pic>
        <p:nvPicPr>
          <p:cNvPr id="32" name="Picture 31" descr="2278906"/>
          <p:cNvPicPr>
            <a:picLocks noChangeAspect="1"/>
          </p:cNvPicPr>
          <p:nvPr/>
        </p:nvPicPr>
        <p:blipFill>
          <a:blip r:embed="rId5"/>
          <a:stretch>
            <a:fillRect/>
          </a:stretch>
        </p:blipFill>
        <p:spPr>
          <a:xfrm>
            <a:off x="9380220" y="3513455"/>
            <a:ext cx="627380" cy="627380"/>
          </a:xfrm>
          <a:prstGeom prst="rect">
            <a:avLst/>
          </a:prstGeom>
        </p:spPr>
      </p:pic>
      <p:sp>
        <p:nvSpPr>
          <p:cNvPr id="33" name="文本"/>
          <p:cNvSpPr/>
          <p:nvPr/>
        </p:nvSpPr>
        <p:spPr>
          <a:xfrm>
            <a:off x="3248025" y="2346643"/>
            <a:ext cx="2529840" cy="783590"/>
          </a:xfrm>
          <a:prstGeom prst="rect">
            <a:avLst/>
          </a:prstGeom>
          <a:noFill/>
        </p:spPr>
        <p:txBody>
          <a:bodyPr wrap="square" rtlCol="0" anchor="ctr">
            <a:spAutoFit/>
          </a:bodyPr>
          <a:p>
            <a:pPr algn="l">
              <a:lnSpc>
                <a:spcPct val="150000"/>
              </a:lnSpc>
            </a:pPr>
            <a:r>
              <a:rPr lang="en-US" altLang="zh-CN" sz="1000" dirty="0">
                <a:sym typeface="+mn-ea"/>
              </a:rPr>
              <a:t>Scammers create emails that impersonate legitimate companies and attempt to steal your information.</a:t>
            </a:r>
            <a:endParaRPr lang="en-US" altLang="zh-CN" sz="1000" dirty="0">
              <a:sym typeface="+mn-ea"/>
            </a:endParaRPr>
          </a:p>
        </p:txBody>
      </p:sp>
      <p:sp>
        <p:nvSpPr>
          <p:cNvPr id="34" name="文本"/>
          <p:cNvSpPr/>
          <p:nvPr/>
        </p:nvSpPr>
        <p:spPr>
          <a:xfrm>
            <a:off x="3248660" y="3575050"/>
            <a:ext cx="2700020" cy="714375"/>
          </a:xfrm>
          <a:prstGeom prst="rect">
            <a:avLst/>
          </a:prstGeom>
          <a:noFill/>
        </p:spPr>
        <p:txBody>
          <a:bodyPr wrap="square" rtlCol="0" anchor="ctr">
            <a:spAutoFit/>
          </a:bodyPr>
          <a:p>
            <a:pPr algn="l">
              <a:lnSpc>
                <a:spcPct val="150000"/>
              </a:lnSpc>
            </a:pPr>
            <a:r>
              <a:rPr lang="en-US" altLang="zh-CN" sz="900" dirty="0">
                <a:sym typeface="+mn-ea"/>
              </a:rPr>
              <a:t>Similar to email phishing, but the messages are more personalized. For example, they may appear to come from your boss.</a:t>
            </a:r>
            <a:endParaRPr lang="en-US" altLang="zh-CN" sz="900" dirty="0">
              <a:sym typeface="+mn-ea"/>
            </a:endParaRPr>
          </a:p>
        </p:txBody>
      </p:sp>
      <p:sp>
        <p:nvSpPr>
          <p:cNvPr id="35" name="文本"/>
          <p:cNvSpPr/>
          <p:nvPr/>
        </p:nvSpPr>
        <p:spPr>
          <a:xfrm>
            <a:off x="3325495" y="4734243"/>
            <a:ext cx="2700020" cy="783590"/>
          </a:xfrm>
          <a:prstGeom prst="rect">
            <a:avLst/>
          </a:prstGeom>
          <a:noFill/>
        </p:spPr>
        <p:txBody>
          <a:bodyPr wrap="square" rtlCol="0" anchor="ctr">
            <a:spAutoFit/>
          </a:bodyPr>
          <a:p>
            <a:pPr algn="l">
              <a:lnSpc>
                <a:spcPct val="150000"/>
              </a:lnSpc>
            </a:pPr>
            <a:r>
              <a:rPr lang="en-US" altLang="zh-CN" sz="1000" dirty="0">
                <a:sym typeface="+mn-ea"/>
              </a:rPr>
              <a:t>Scammers replicate an email you have received, but include a dangerous attachment or link.</a:t>
            </a:r>
            <a:endParaRPr lang="en-US" altLang="zh-CN" sz="1000" dirty="0">
              <a:sym typeface="+mn-ea"/>
            </a:endParaRPr>
          </a:p>
        </p:txBody>
      </p:sp>
      <p:sp>
        <p:nvSpPr>
          <p:cNvPr id="36" name="文本"/>
          <p:cNvSpPr/>
          <p:nvPr/>
        </p:nvSpPr>
        <p:spPr>
          <a:xfrm>
            <a:off x="6389370" y="2970213"/>
            <a:ext cx="2700020" cy="783590"/>
          </a:xfrm>
          <a:prstGeom prst="rect">
            <a:avLst/>
          </a:prstGeom>
          <a:noFill/>
        </p:spPr>
        <p:txBody>
          <a:bodyPr wrap="square" rtlCol="0" anchor="ctr">
            <a:spAutoFit/>
          </a:bodyPr>
          <a:p>
            <a:pPr algn="l">
              <a:lnSpc>
                <a:spcPct val="150000"/>
              </a:lnSpc>
            </a:pPr>
            <a:r>
              <a:rPr lang="en-US" altLang="zh-CN" sz="1000" dirty="0">
                <a:sym typeface="+mn-ea"/>
              </a:rPr>
              <a:t>Scammers target high-ranking executives to gain access to sensitive data or money.</a:t>
            </a:r>
            <a:endParaRPr lang="en-US" altLang="zh-CN" sz="1000" dirty="0">
              <a:sym typeface="+mn-ea"/>
            </a:endParaRPr>
          </a:p>
        </p:txBody>
      </p:sp>
      <p:sp>
        <p:nvSpPr>
          <p:cNvPr id="37" name="文本"/>
          <p:cNvSpPr/>
          <p:nvPr/>
        </p:nvSpPr>
        <p:spPr>
          <a:xfrm>
            <a:off x="6360160" y="4181476"/>
            <a:ext cx="2700020" cy="553085"/>
          </a:xfrm>
          <a:prstGeom prst="rect">
            <a:avLst/>
          </a:prstGeom>
          <a:noFill/>
        </p:spPr>
        <p:txBody>
          <a:bodyPr wrap="square" rtlCol="0" anchor="ctr">
            <a:spAutoFit/>
          </a:bodyPr>
          <a:p>
            <a:pPr algn="l">
              <a:lnSpc>
                <a:spcPct val="150000"/>
              </a:lnSpc>
            </a:pPr>
            <a:r>
              <a:rPr lang="en-US" altLang="zh-CN" sz="1000" dirty="0">
                <a:sym typeface="+mn-ea"/>
              </a:rPr>
              <a:t>Fraudulent pop-ups trick users into installing malware.</a:t>
            </a:r>
            <a:endParaRPr lang="en-US" altLang="zh-CN" sz="1000" dirty="0">
              <a:sym typeface="+mn-ea"/>
            </a:endParaRPr>
          </a:p>
        </p:txBody>
      </p:sp>
      <p:pic>
        <p:nvPicPr>
          <p:cNvPr id="38" name="Picture 37" descr="2642243-200"/>
          <p:cNvPicPr>
            <a:picLocks noChangeAspect="1"/>
          </p:cNvPicPr>
          <p:nvPr/>
        </p:nvPicPr>
        <p:blipFill>
          <a:blip r:embed="rId6"/>
          <a:stretch>
            <a:fillRect/>
          </a:stretch>
        </p:blipFill>
        <p:spPr>
          <a:xfrm>
            <a:off x="2250440" y="1731645"/>
            <a:ext cx="504825" cy="504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Vertical)">
                                      <p:cBhvr>
                                        <p:cTn id="19" dur="500"/>
                                        <p:tgtEl>
                                          <p:spTgt spid="9"/>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500"/>
                                        <p:tgtEl>
                                          <p:spTgt spid="23"/>
                                        </p:tgtEl>
                                      </p:cBhvr>
                                    </p:animEffect>
                                  </p:childTnLst>
                                </p:cTn>
                              </p:par>
                            </p:childTnLst>
                          </p:cTn>
                        </p:par>
                        <p:par>
                          <p:cTn id="28" fill="hold">
                            <p:stCondLst>
                              <p:cond delay="3000"/>
                            </p:stCondLst>
                            <p:childTnLst>
                              <p:par>
                                <p:cTn id="29" presetID="16" presetClass="entr" presetSubtype="37"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outVertical)">
                                      <p:cBhvr>
                                        <p:cTn id="31" dur="500"/>
                                        <p:tgtEl>
                                          <p:spTgt spid="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arn(outVertical)">
                                      <p:cBhvr>
                                        <p:cTn id="43" dur="500"/>
                                        <p:tgtEl>
                                          <p:spTgt spid="11"/>
                                        </p:tgtEl>
                                      </p:cBhvr>
                                    </p:animEffect>
                                  </p:childTnLst>
                                </p:cTn>
                              </p:par>
                            </p:childTnLst>
                          </p:cTn>
                        </p:par>
                        <p:par>
                          <p:cTn id="44" fill="hold">
                            <p:stCondLst>
                              <p:cond delay="5000"/>
                            </p:stCondLst>
                            <p:childTnLst>
                              <p:par>
                                <p:cTn id="45" presetID="22" presetClass="entr" presetSubtype="2"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right)">
                                      <p:cBhvr>
                                        <p:cTn id="47" dur="500"/>
                                        <p:tgtEl>
                                          <p:spTgt spid="12"/>
                                        </p:tgtEl>
                                      </p:cBhvr>
                                    </p:animEffect>
                                  </p:childTnLst>
                                </p:cTn>
                              </p:par>
                            </p:childTnLst>
                          </p:cTn>
                        </p:par>
                        <p:par>
                          <p:cTn id="48" fill="hold">
                            <p:stCondLst>
                              <p:cond delay="5500"/>
                            </p:stCondLst>
                            <p:childTnLst>
                              <p:par>
                                <p:cTn id="49" presetID="22" presetClass="entr" presetSubtype="2"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right)">
                                      <p:cBhvr>
                                        <p:cTn id="51" dur="500"/>
                                        <p:tgtEl>
                                          <p:spTgt spid="24"/>
                                        </p:tgtEl>
                                      </p:cBhvr>
                                    </p:animEffect>
                                  </p:childTnLst>
                                </p:cTn>
                              </p:par>
                            </p:childTnLst>
                          </p:cTn>
                        </p:par>
                        <p:par>
                          <p:cTn id="52" fill="hold">
                            <p:stCondLst>
                              <p:cond delay="6000"/>
                            </p:stCondLst>
                            <p:childTnLst>
                              <p:par>
                                <p:cTn id="53" presetID="16" presetClass="entr" presetSubtype="37"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arn(outVertical)">
                                      <p:cBhvr>
                                        <p:cTn id="55" dur="500"/>
                                        <p:tgtEl>
                                          <p:spTgt spid="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500"/>
                                        <p:tgtEl>
                                          <p:spTgt spid="20"/>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left)">
                                      <p:cBhvr>
                                        <p:cTn id="79" dur="500"/>
                                        <p:tgtEl>
                                          <p:spTgt spid="36"/>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20" grpId="0"/>
      <p:bldP spid="21" grpId="0"/>
      <p:bldP spid="22" grpId="0"/>
      <p:bldP spid="23" grpId="0"/>
      <p:bldP spid="24"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p:cNvSpPr>
            <a:spLocks noGrp="1"/>
          </p:cNvSpPr>
          <p:nvPr>
            <p:ph type="body" sz="quarter" idx="10"/>
          </p:nvPr>
        </p:nvSpPr>
        <p:spPr>
          <a:xfrm>
            <a:off x="1776068" y="263618"/>
            <a:ext cx="8639865" cy="521970"/>
          </a:xfrm>
        </p:spPr>
        <p:txBody>
          <a:bodyPr/>
          <a:lstStyle/>
          <a:p>
            <a:pPr algn="ctr"/>
            <a:r>
              <a:rPr lang="en-US" altLang="zh-CN" sz="2800">
                <a:solidFill>
                  <a:schemeClr val="tx1"/>
                </a:solidFill>
                <a:sym typeface="+mn-ea"/>
              </a:rPr>
              <a:t>Sample Messege</a:t>
            </a:r>
            <a:endParaRPr lang="en-US" altLang="zh-CN" sz="2800" dirty="0">
              <a:solidFill>
                <a:schemeClr val="tx1"/>
              </a:solidFill>
              <a:sym typeface="+mn-ea"/>
            </a:endParaRPr>
          </a:p>
        </p:txBody>
      </p:sp>
      <p:pic>
        <p:nvPicPr>
          <p:cNvPr id="2" name="Picture 1" descr="netflixscreenshot"/>
          <p:cNvPicPr>
            <a:picLocks noChangeAspect="1"/>
          </p:cNvPicPr>
          <p:nvPr/>
        </p:nvPicPr>
        <p:blipFill>
          <a:blip r:embed="rId1"/>
          <a:stretch>
            <a:fillRect/>
          </a:stretch>
        </p:blipFill>
        <p:spPr>
          <a:xfrm>
            <a:off x="2324100" y="998220"/>
            <a:ext cx="7543800" cy="4243705"/>
          </a:xfrm>
          <a:prstGeom prst="rect">
            <a:avLst/>
          </a:prstGeom>
        </p:spPr>
      </p:pic>
      <p:sp>
        <p:nvSpPr>
          <p:cNvPr id="49" name="Text Box 48"/>
          <p:cNvSpPr txBox="1"/>
          <p:nvPr/>
        </p:nvSpPr>
        <p:spPr>
          <a:xfrm>
            <a:off x="1604645" y="5544820"/>
            <a:ext cx="9144635" cy="706755"/>
          </a:xfrm>
          <a:prstGeom prst="rect">
            <a:avLst/>
          </a:prstGeom>
          <a:noFill/>
        </p:spPr>
        <p:txBody>
          <a:bodyPr wrap="square" rtlCol="0" anchor="t">
            <a:spAutoFit/>
          </a:bodyPr>
          <a:p>
            <a:r>
              <a:rPr lang="en-US" sz="2000"/>
              <a:t> At first glance, this email looks real, but it’s not. Scammers who send emails like this one are hoping you won’t notice it’s a fake.</a:t>
            </a:r>
            <a:endParaRPr lang="en-US" sz="2000"/>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p:nvPr>
            <p:ph type="body" sz="quarter" idx="10"/>
          </p:nvPr>
        </p:nvSpPr>
        <p:spPr>
          <a:xfrm>
            <a:off x="5952490" y="1200150"/>
            <a:ext cx="5460365" cy="4912995"/>
          </a:xfrm>
        </p:spPr>
        <p:txBody>
          <a:bodyPr wrap="square"/>
          <a:p>
            <a:pPr algn="l"/>
            <a:r>
              <a:rPr lang="en-US" sz="2000"/>
              <a:t>Here are signs that this email is a scam, even though it looks like it comes from a company you know — and even uses the company’s logo in the header:</a:t>
            </a:r>
            <a:endParaRPr lang="en-US" sz="2000"/>
          </a:p>
          <a:p>
            <a:pPr algn="l"/>
            <a:endParaRPr lang="en-US" sz="2000"/>
          </a:p>
          <a:p>
            <a:pPr marL="285750" indent="-285750" algn="l">
              <a:buFont typeface="Arial" panose="020B0604020202020204" pitchFamily="34" charset="0"/>
              <a:buChar char="•"/>
            </a:pPr>
            <a:r>
              <a:rPr lang="en-US" sz="2000"/>
              <a:t>The email has a generic greeting.</a:t>
            </a:r>
            <a:endParaRPr lang="en-US" sz="2000"/>
          </a:p>
          <a:p>
            <a:pPr marL="285750" indent="-285750" algn="l">
              <a:buFont typeface="Arial" panose="020B0604020202020204" pitchFamily="34" charset="0"/>
              <a:buChar char="•"/>
            </a:pPr>
            <a:r>
              <a:rPr lang="en-US" sz="2000"/>
              <a:t>The email says your account is on hold because of a billing problem.</a:t>
            </a:r>
            <a:endParaRPr lang="en-US" sz="2000"/>
          </a:p>
          <a:p>
            <a:pPr marL="285750" indent="-285750" algn="l">
              <a:buFont typeface="Arial" panose="020B0604020202020204" pitchFamily="34" charset="0"/>
              <a:buChar char="•"/>
            </a:pPr>
            <a:r>
              <a:rPr lang="en-US" sz="2000"/>
              <a:t>The email invites you to click on a link to update your payment details.</a:t>
            </a:r>
            <a:endParaRPr lang="en-US" sz="2000"/>
          </a:p>
        </p:txBody>
      </p:sp>
      <p:pic>
        <p:nvPicPr>
          <p:cNvPr id="37" name="Picture 36" descr="netflixscreenshot"/>
          <p:cNvPicPr>
            <a:picLocks noChangeAspect="1"/>
          </p:cNvPicPr>
          <p:nvPr/>
        </p:nvPicPr>
        <p:blipFill>
          <a:blip r:embed="rId1"/>
          <a:srcRect l="16971" r="18994"/>
          <a:stretch>
            <a:fillRect/>
          </a:stretch>
        </p:blipFill>
        <p:spPr>
          <a:xfrm>
            <a:off x="781685" y="1200150"/>
            <a:ext cx="4660265" cy="4912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4857</Words>
  <Application>WPS Writer</Application>
  <PresentationFormat>宽屏</PresentationFormat>
  <Paragraphs>138</Paragraphs>
  <Slides>16</Slides>
  <Notes>13</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SimSun</vt:lpstr>
      <vt:lpstr>Wingdings</vt:lpstr>
      <vt:lpstr>Impact</vt:lpstr>
      <vt:lpstr>SimSun</vt:lpstr>
      <vt:lpstr>宋体-简</vt:lpstr>
      <vt:lpstr>Microsoft YaHei</vt:lpstr>
      <vt:lpstr>Calibri</vt:lpstr>
      <vt:lpstr>汉仪旗黑</vt:lpstr>
      <vt:lpstr>Arial Unicode MS</vt:lpstr>
      <vt:lpstr>Microsoft YaHei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格迪天</dc:creator>
  <cp:lastModifiedBy>princes balauro</cp:lastModifiedBy>
  <cp:revision>26</cp:revision>
  <dcterms:created xsi:type="dcterms:W3CDTF">2023-05-07T04:15:10Z</dcterms:created>
  <dcterms:modified xsi:type="dcterms:W3CDTF">2023-05-07T04:15:10Z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1033-5.1.0.7912</vt:lpwstr>
  </property>
  <property fmtid="{D5CDD505-2E9C-101B-9397-08002B2CF9AE}" pid="3" name="ICV">
    <vt:lpwstr>31920F113C124B7A8ADB8AE7032B4BDE</vt:lpwstr>
  </property>
</Properties>
</file>